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70" r:id="rId5"/>
    <p:sldId id="260" r:id="rId6"/>
    <p:sldId id="269" r:id="rId7"/>
    <p:sldId id="262" r:id="rId8"/>
    <p:sldId id="261" r:id="rId9"/>
    <p:sldId id="263" r:id="rId10"/>
    <p:sldId id="272" r:id="rId11"/>
    <p:sldId id="265" r:id="rId12"/>
    <p:sldId id="266" r:id="rId13"/>
    <p:sldId id="267" r:id="rId14"/>
    <p:sldId id="268" r:id="rId15"/>
    <p:sldId id="271" r:id="rId16"/>
    <p:sldId id="264" r:id="rId17"/>
  </p:sldIdLst>
  <p:sldSz cx="9144000" cy="5143500" type="screen16x9"/>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ADBE56"/>
    <a:srgbClr val="A8C36B"/>
    <a:srgbClr val="84D579"/>
    <a:srgbClr val="ADCCA0"/>
    <a:srgbClr val="050060"/>
    <a:srgbClr val="C99ECE"/>
    <a:srgbClr val="A0CACC"/>
    <a:srgbClr val="E6B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660"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3640059"/>
            <a:ext cx="8458200" cy="916781"/>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4855464"/>
            <a:ext cx="758952" cy="185166"/>
          </a:xfrm>
        </p:spPr>
        <p:txBody>
          <a:bodyPr/>
          <a:lstStyle/>
          <a:p>
            <a:fld id="{11A17B63-B60B-4F7A-B7D2-7944F87345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411957"/>
            <a:ext cx="182880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411957"/>
            <a:ext cx="62484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19" name="Нижний колонтитул 18"/>
          <p:cNvSpPr>
            <a:spLocks noGrp="1"/>
          </p:cNvSpPr>
          <p:nvPr>
            <p:ph type="ftr" sz="quarter" idx="11"/>
          </p:nvPr>
        </p:nvSpPr>
        <p:spPr>
          <a:xfrm>
            <a:off x="3581400" y="57150"/>
            <a:ext cx="2895600" cy="216694"/>
          </a:xfrm>
        </p:spPr>
        <p:txBody>
          <a:bodyPr/>
          <a:lstStyle/>
          <a:p>
            <a:endParaRPr lang="ru-RU"/>
          </a:p>
        </p:txBody>
      </p:sp>
      <p:sp>
        <p:nvSpPr>
          <p:cNvPr id="16" name="Номер слайда 15"/>
          <p:cNvSpPr>
            <a:spLocks noGrp="1"/>
          </p:cNvSpPr>
          <p:nvPr>
            <p:ph type="sldNum" sz="quarter" idx="12"/>
          </p:nvPr>
        </p:nvSpPr>
        <p:spPr>
          <a:xfrm>
            <a:off x="8229600" y="4855464"/>
            <a:ext cx="758952" cy="185166"/>
          </a:xfrm>
        </p:spPr>
        <p:txBody>
          <a:bodyPr/>
          <a:lstStyle/>
          <a:p>
            <a:fld id="{11A17B63-B60B-4F7A-B7D2-7944F87345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1A17B63-B60B-4F7A-B7D2-7944F873454D}" type="slidenum">
              <a:rPr lang="ru-RU" smtClean="0"/>
              <a:pPr/>
              <a:t>‹#›</a:t>
            </a:fld>
            <a:endParaRPr lang="ru-RU"/>
          </a:p>
        </p:txBody>
      </p:sp>
      <p:sp>
        <p:nvSpPr>
          <p:cNvPr id="8" name="Заголовок 7"/>
          <p:cNvSpPr>
            <a:spLocks noGrp="1"/>
          </p:cNvSpPr>
          <p:nvPr>
            <p:ph type="title"/>
          </p:nvPr>
        </p:nvSpPr>
        <p:spPr>
          <a:xfrm>
            <a:off x="180475" y="2210314"/>
            <a:ext cx="8686800" cy="888619"/>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342900"/>
            <a:ext cx="8686800" cy="630936"/>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4057650"/>
            <a:ext cx="8610600" cy="661988"/>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4857750"/>
            <a:ext cx="762000" cy="185166"/>
          </a:xfrm>
        </p:spPr>
        <p:txBody>
          <a:bodyPr/>
          <a:lstStyle/>
          <a:p>
            <a:fld id="{11A17B63-B60B-4F7A-B7D2-7944F873454D}" type="slidenum">
              <a:rPr lang="ru-RU" smtClean="0"/>
              <a:pPr/>
              <a:t>‹#›</a:t>
            </a:fld>
            <a:endParaRPr lang="ru-RU"/>
          </a:p>
        </p:txBody>
      </p:sp>
      <p:sp>
        <p:nvSpPr>
          <p:cNvPr id="11" name="Прямая соединительная линия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342900"/>
            <a:ext cx="8686800" cy="630936"/>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4114800"/>
            <a:ext cx="8458200" cy="390525"/>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0BF614C-4346-4E07-B851-8C8BEA265E17}" type="datetimeFigureOut">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1A17B63-B60B-4F7A-B7D2-7944F873454D}" type="slidenum">
              <a:rPr lang="ru-RU" smtClean="0"/>
              <a:pPr/>
              <a:t>‹#›</a:t>
            </a:fld>
            <a:endParaRPr lang="ru-RU"/>
          </a:p>
        </p:txBody>
      </p:sp>
      <p:sp>
        <p:nvSpPr>
          <p:cNvPr id="17" name="Заголовок 16"/>
          <p:cNvSpPr>
            <a:spLocks noGrp="1"/>
          </p:cNvSpPr>
          <p:nvPr>
            <p:ph type="title"/>
          </p:nvPr>
        </p:nvSpPr>
        <p:spPr>
          <a:xfrm>
            <a:off x="381000" y="3745320"/>
            <a:ext cx="5867400" cy="391716"/>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00BF614C-4346-4E07-B851-8C8BEA265E17}" type="datetimeFigureOut">
              <a:rPr lang="ru-RU" smtClean="0"/>
              <a:pPr/>
              <a:t>24.04.2017</a:t>
            </a:fld>
            <a:endParaRPr lang="ru-RU"/>
          </a:p>
        </p:txBody>
      </p:sp>
      <p:sp>
        <p:nvSpPr>
          <p:cNvPr id="28" name="Нижний колонтитул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11A17B63-B60B-4F7A-B7D2-7944F873454D}" type="slidenum">
              <a:rPr lang="ru-RU" smtClean="0"/>
              <a:pPr/>
              <a:t>‹#›</a:t>
            </a:fld>
            <a:endParaRPr lang="ru-RU"/>
          </a:p>
        </p:txBody>
      </p:sp>
      <p:sp>
        <p:nvSpPr>
          <p:cNvPr id="10" name="Заголовок 9"/>
          <p:cNvSpPr>
            <a:spLocks noGrp="1"/>
          </p:cNvSpPr>
          <p:nvPr>
            <p:ph type="title"/>
          </p:nvPr>
        </p:nvSpPr>
        <p:spPr>
          <a:xfrm>
            <a:off x="304800" y="342900"/>
            <a:ext cx="8686800" cy="62865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301720"/>
            <a:ext cx="8458200" cy="1499036"/>
          </a:xfrm>
        </p:spPr>
        <p:txBody>
          <a:bodyPr>
            <a:normAutofit fontScale="90000"/>
          </a:bodyPr>
          <a:lstStyle/>
          <a:p>
            <a:r>
              <a:rPr lang="ru-RU" dirty="0" smtClean="0"/>
              <a:t>Рассмотрение обращений по вопросам нарушений порядка информационного обеспечения выборов</a:t>
            </a:r>
            <a:endParaRPr lang="ru-RU" dirty="0"/>
          </a:p>
        </p:txBody>
      </p:sp>
      <p:pic>
        <p:nvPicPr>
          <p:cNvPr id="12290" name="Picture 2" descr="&amp;Kcy;&amp;acy;&amp;rcy;&amp;tcy;&amp;icy;&amp;ncy;&amp;kcy;&amp;icy; &amp;pcy;&amp;ocy; &amp;zcy;&amp;acy;&amp;pcy;&amp;rcy;&amp;ocy;&amp;scy;&amp;ucy; &amp;rcy;&amp;acy;&amp;scy;&amp;scy;&amp;mcy;&amp;ocy;&amp;tcy;&amp;rcy;&amp;iecy;&amp;ncy;&amp;icy;&amp;iecy; &amp;ocy;&amp;bcy;&amp;rcy;&amp;acy;&amp;shchcy;&amp;iecy;&amp;ncy;&amp;icy;&amp;jcy; &amp;gcy;&amp;rcy;&amp;acy;&amp;zhcy;&amp;dcy;&amp;acy;&amp;ncy;"/>
          <p:cNvPicPr>
            <a:picLocks noChangeAspect="1" noChangeArrowheads="1"/>
          </p:cNvPicPr>
          <p:nvPr/>
        </p:nvPicPr>
        <p:blipFill>
          <a:blip r:embed="rId2" cstate="print"/>
          <a:srcRect/>
          <a:stretch>
            <a:fillRect/>
          </a:stretch>
        </p:blipFill>
        <p:spPr bwMode="auto">
          <a:xfrm>
            <a:off x="5796136" y="3453848"/>
            <a:ext cx="2713484" cy="1356742"/>
          </a:xfrm>
          <a:prstGeom prst="rect">
            <a:avLst/>
          </a:prstGeom>
          <a:noFill/>
        </p:spPr>
      </p:pic>
      <p:pic>
        <p:nvPicPr>
          <p:cNvPr id="5" name="Picture 6" descr="&amp;Kcy;&amp;acy;&amp;rcy;&amp;tcy;&amp;icy;&amp;ncy;&amp;kcy;&amp;icy; &amp;pcy;&amp;ocy; &amp;zcy;&amp;acy;&amp;pcy;&amp;rcy;&amp;ocy;&amp;scy;&amp;ucy; &amp;scy;&amp;tcy;&amp;acy;&amp;tcy;&amp;icy;&amp;scy;&amp;tcy;&amp;icy;&amp;kcy;&amp;acy; &amp;ocy;&amp;bcy;&amp;rcy;&amp;acy;&amp;shchcy;&amp;iecy;&amp;ncy;&amp;icy;&amp;jcy;"/>
          <p:cNvPicPr>
            <a:picLocks noChangeAspect="1" noChangeArrowheads="1"/>
          </p:cNvPicPr>
          <p:nvPr/>
        </p:nvPicPr>
        <p:blipFill>
          <a:blip r:embed="rId3" cstate="print"/>
          <a:srcRect/>
          <a:stretch>
            <a:fillRect/>
          </a:stretch>
        </p:blipFill>
        <p:spPr bwMode="auto">
          <a:xfrm>
            <a:off x="827586" y="267494"/>
            <a:ext cx="3041876" cy="17101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7594"/>
            <a:ext cx="8686800" cy="3510390"/>
          </a:xfrm>
        </p:spPr>
        <p:txBody>
          <a:bodyPr>
            <a:normAutofit fontScale="47500" lnSpcReduction="20000"/>
          </a:bodyPr>
          <a:lstStyle/>
          <a:p>
            <a:pPr marL="85725" indent="360363" algn="just">
              <a:buNone/>
            </a:pPr>
            <a:r>
              <a:rPr lang="ru-RU" sz="4400" i="1" dirty="0" smtClean="0"/>
              <a:t>Кандидат обратился с </a:t>
            </a:r>
            <a:r>
              <a:rPr lang="ru-RU" sz="4400" b="1" i="1" dirty="0" smtClean="0"/>
              <a:t>заявлением</a:t>
            </a:r>
            <a:r>
              <a:rPr lang="ru-RU" sz="4400" i="1" dirty="0" smtClean="0"/>
              <a:t> в избирательную комиссию в котором просил </a:t>
            </a:r>
            <a:r>
              <a:rPr lang="ru-RU" sz="4400" b="1" dirty="0" smtClean="0"/>
              <a:t>привлечь к административной ответственности </a:t>
            </a:r>
            <a:r>
              <a:rPr lang="ru-RU" sz="4400" dirty="0" smtClean="0"/>
              <a:t>организацию телерадиовещания по ст. 5.5 </a:t>
            </a:r>
            <a:r>
              <a:rPr lang="ru-RU" sz="4400" dirty="0" err="1" smtClean="0"/>
              <a:t>КоАП</a:t>
            </a:r>
            <a:r>
              <a:rPr lang="ru-RU" sz="4400" dirty="0" smtClean="0"/>
              <a:t> РФ за нарушение порядка участия средств массовой информации в информационном обеспечении выборов, а </a:t>
            </a:r>
            <a:r>
              <a:rPr lang="ru-RU" sz="4400" b="1" dirty="0" smtClean="0"/>
              <a:t>поэтому </a:t>
            </a:r>
            <a:r>
              <a:rPr lang="ru-RU" sz="4400" dirty="0" smtClean="0"/>
              <a:t>при его рассмотрении </a:t>
            </a:r>
            <a:r>
              <a:rPr lang="ru-RU" sz="4400" b="1" dirty="0" smtClean="0"/>
              <a:t>должны применяться пункты 2, 3 и 5 ст. 28.1, а также п. 5 ст. 28.3 </a:t>
            </a:r>
            <a:r>
              <a:rPr lang="ru-RU" sz="4400" b="1" dirty="0" err="1" smtClean="0"/>
              <a:t>КоАП</a:t>
            </a:r>
            <a:r>
              <a:rPr lang="ru-RU" sz="4400" b="1" dirty="0" smtClean="0"/>
              <a:t> РФ</a:t>
            </a:r>
            <a:r>
              <a:rPr lang="ru-RU" sz="4400" dirty="0" smtClean="0"/>
              <a:t>, в соответствии с которыми </a:t>
            </a:r>
            <a:r>
              <a:rPr lang="ru-RU" sz="4400" b="1" dirty="0" smtClean="0"/>
              <a:t>заявления, содержащие данные о наличии события административного правонарушения, подлежат рассмотрению должностными лицами, уполномоченными составлять протоколы об административных правонарушениях</a:t>
            </a:r>
            <a:r>
              <a:rPr lang="ru-RU" sz="4400" dirty="0" smtClean="0"/>
              <a:t>, которые решают вопрос о составлении протокола об административном правонарушении или вынесении определения об отказе в возбуждении дела об административном правонарушении.</a:t>
            </a:r>
          </a:p>
        </p:txBody>
      </p:sp>
      <p:sp>
        <p:nvSpPr>
          <p:cNvPr id="4" name="Заголовок 1"/>
          <p:cNvSpPr>
            <a:spLocks noGrp="1"/>
          </p:cNvSpPr>
          <p:nvPr>
            <p:ph type="title"/>
          </p:nvPr>
        </p:nvSpPr>
        <p:spPr>
          <a:xfrm>
            <a:off x="179512" y="141480"/>
            <a:ext cx="2736304" cy="810090"/>
          </a:xfrm>
          <a:solidFill>
            <a:srgbClr val="92D050"/>
          </a:solidFill>
        </p:spPr>
        <p:txBody>
          <a:bodyPr>
            <a:normAutofit/>
          </a:bodyPr>
          <a:lstStyle/>
          <a:p>
            <a:pPr algn="ctr"/>
            <a:r>
              <a:rPr lang="ru-RU" sz="2100" dirty="0" smtClean="0"/>
              <a:t>Деятельность </a:t>
            </a:r>
            <a:r>
              <a:rPr lang="ru-RU" sz="2100" dirty="0" err="1" smtClean="0"/>
              <a:t>сми</a:t>
            </a:r>
            <a:endParaRPr lang="ru-RU" sz="2100" dirty="0"/>
          </a:p>
        </p:txBody>
      </p:sp>
      <p:sp>
        <p:nvSpPr>
          <p:cNvPr id="5" name="Заголовок 1"/>
          <p:cNvSpPr txBox="1">
            <a:spLocks/>
          </p:cNvSpPr>
          <p:nvPr/>
        </p:nvSpPr>
        <p:spPr>
          <a:xfrm>
            <a:off x="2987824" y="141480"/>
            <a:ext cx="5976664" cy="810090"/>
          </a:xfrm>
          <a:prstGeom prst="rect">
            <a:avLst/>
          </a:prstGeom>
          <a:solidFill>
            <a:srgbClr val="A0CACC"/>
          </a:solidFill>
          <a:ln>
            <a:solidFill>
              <a:schemeClr val="accent1">
                <a:shade val="70000"/>
                <a:satMod val="150000"/>
              </a:schemeClr>
            </a:solidFill>
          </a:ln>
        </p:spPr>
        <p:txBody>
          <a:bodyPr vert="horz" anchor="b">
            <a:normAutofit fontScale="90000" lnSpcReduction="10000"/>
          </a:bodyPr>
          <a:lstStyle/>
          <a:p>
            <a:pPr lvl="0" algn="ctr">
              <a:spcBef>
                <a:spcPct val="0"/>
              </a:spcBef>
            </a:pPr>
            <a:r>
              <a:rPr lang="ru-RU" sz="2800" dirty="0" smtClean="0">
                <a:solidFill>
                  <a:srgbClr val="002060"/>
                </a:solidFill>
                <a:latin typeface="Franklin Gothic Medium Cond" pitchFamily="34" charset="0"/>
              </a:rPr>
              <a:t>Решение Верховного Суда РФ от</a:t>
            </a:r>
            <a:br>
              <a:rPr lang="ru-RU" sz="2800" dirty="0" smtClean="0">
                <a:solidFill>
                  <a:srgbClr val="002060"/>
                </a:solidFill>
                <a:latin typeface="Franklin Gothic Medium Cond" pitchFamily="34" charset="0"/>
              </a:rPr>
            </a:br>
            <a:r>
              <a:rPr lang="ru-RU" sz="2800" dirty="0" smtClean="0">
                <a:solidFill>
                  <a:srgbClr val="002060"/>
                </a:solidFill>
                <a:latin typeface="Franklin Gothic Medium Cond" pitchFamily="34" charset="0"/>
              </a:rPr>
              <a:t>1 марта 2004 года № ГКПИ 04-143</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par>
                          <p:cTn id="7" fill="hold">
                            <p:stCondLst>
                              <p:cond delay="1480"/>
                            </p:stCondLst>
                            <p:childTnLst>
                              <p:par>
                                <p:cTn id="8" presetID="15" presetClass="emph" presetSubtype="0" grpId="2" nodeType="afterEffect">
                                  <p:stCondLst>
                                    <p:cond delay="0"/>
                                  </p:stCondLst>
                                  <p:iterate type="lt">
                                    <p:tmAbs val="25"/>
                                  </p:iterate>
                                  <p:childTnLst>
                                    <p:set>
                                      <p:cBhvr override="childStyle">
                                        <p:cTn id="9" dur="indefinite"/>
                                        <p:tgtEl>
                                          <p:spTgt spid="5"/>
                                        </p:tgtEl>
                                        <p:attrNameLst>
                                          <p:attrName>style.fontWeight</p:attrName>
                                        </p:attrNameLst>
                                      </p:cBhvr>
                                      <p:to>
                                        <p:strVal val="bold"/>
                                      </p:to>
                                    </p:set>
                                  </p:childTnLst>
                                </p:cTn>
                              </p:par>
                            </p:childTnLst>
                          </p:cTn>
                        </p:par>
                        <p:par>
                          <p:cTn id="10" fill="hold">
                            <p:stCondLst>
                              <p:cond delay="2730"/>
                            </p:stCondLst>
                            <p:childTnLst>
                              <p:par>
                                <p:cTn id="11" presetID="27" presetClass="emph" presetSubtype="0" fill="hold" grpId="1" nodeType="afterEffect">
                                  <p:stCondLst>
                                    <p:cond delay="0"/>
                                  </p:stCondLst>
                                  <p:iterate type="lt">
                                    <p:tmPct val="0"/>
                                  </p:iterate>
                                  <p:childTnLst>
                                    <p:animClr clrSpc="rgb" dir="cw">
                                      <p:cBhvr override="childStyle">
                                        <p:cTn id="12" dur="250" autoRev="1" fill="hold"/>
                                        <p:tgtEl>
                                          <p:spTgt spid="5"/>
                                        </p:tgtEl>
                                        <p:attrNameLst>
                                          <p:attrName>style.color</p:attrName>
                                        </p:attrNameLst>
                                      </p:cBhvr>
                                      <p:to>
                                        <a:schemeClr val="bg1"/>
                                      </p:to>
                                    </p:animClr>
                                    <p:animClr clrSpc="rgb" dir="cw">
                                      <p:cBhvr>
                                        <p:cTn id="13" dur="250" autoRev="1" fill="hold"/>
                                        <p:tgtEl>
                                          <p:spTgt spid="5"/>
                                        </p:tgtEl>
                                        <p:attrNameLst>
                                          <p:attrName>fillcolor</p:attrName>
                                        </p:attrNameLst>
                                      </p:cBhvr>
                                      <p:to>
                                        <a:schemeClr val="bg1"/>
                                      </p:to>
                                    </p:animClr>
                                    <p:set>
                                      <p:cBhvr>
                                        <p:cTn id="14" dur="250" autoRev="1" fill="hold"/>
                                        <p:tgtEl>
                                          <p:spTgt spid="5"/>
                                        </p:tgtEl>
                                        <p:attrNameLst>
                                          <p:attrName>fill.type</p:attrName>
                                        </p:attrNameLst>
                                      </p:cBhvr>
                                      <p:to>
                                        <p:strVal val="solid"/>
                                      </p:to>
                                    </p:set>
                                    <p:set>
                                      <p:cBhvr>
                                        <p:cTn id="15"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563638"/>
            <a:ext cx="8686800" cy="3456384"/>
          </a:xfrm>
        </p:spPr>
        <p:txBody>
          <a:bodyPr>
            <a:noAutofit/>
          </a:bodyPr>
          <a:lstStyle/>
          <a:p>
            <a:r>
              <a:rPr lang="ru-RU" sz="1500" dirty="0" smtClean="0"/>
              <a:t>Предметом Соглашения является организация </a:t>
            </a:r>
            <a:r>
              <a:rPr lang="ru-RU" sz="1500" b="1" dirty="0" smtClean="0"/>
              <a:t>взаимодействия</a:t>
            </a:r>
            <a:r>
              <a:rPr lang="ru-RU" sz="1500" dirty="0" smtClean="0"/>
              <a:t> и оперативного </a:t>
            </a:r>
            <a:r>
              <a:rPr lang="ru-RU" sz="1500" b="1" dirty="0" smtClean="0"/>
              <a:t>взаимного обмена сведениями </a:t>
            </a:r>
            <a:r>
              <a:rPr lang="ru-RU" sz="1500" dirty="0" smtClean="0"/>
              <a:t>в период подготовки и проведения выборов, референдумов в Российской Федерации в части предоставления информации:</a:t>
            </a:r>
          </a:p>
          <a:p>
            <a:r>
              <a:rPr lang="ru-RU" sz="1500" dirty="0" smtClean="0"/>
              <a:t>о планируемых </a:t>
            </a:r>
            <a:r>
              <a:rPr lang="ru-RU" sz="1500" b="1" dirty="0" smtClean="0"/>
              <a:t>сроках назначения выборов </a:t>
            </a:r>
            <a:r>
              <a:rPr lang="ru-RU" sz="1500" dirty="0" smtClean="0"/>
              <a:t>в федеральные органы государственной власти, выборов в органы государственной власти субъектов Российской Федерации, органы местного самоуправления, проведения референдумов Российской Федерации, проведения референдумов субъектов Российской Федерации, местных референдумов;</a:t>
            </a:r>
          </a:p>
          <a:p>
            <a:r>
              <a:rPr lang="ru-RU" sz="1500" dirty="0" smtClean="0"/>
              <a:t>о государственных и (или) муниципальных </a:t>
            </a:r>
            <a:r>
              <a:rPr lang="ru-RU" sz="1500" b="1" dirty="0" smtClean="0"/>
              <a:t>организациях телерадиовещания</a:t>
            </a:r>
            <a:r>
              <a:rPr lang="ru-RU" sz="1500" dirty="0" smtClean="0"/>
              <a:t> и выпускаемых ими средствах массовой информации, государственных и (или) муниципальных </a:t>
            </a:r>
            <a:r>
              <a:rPr lang="ru-RU" sz="1500" b="1" dirty="0" smtClean="0"/>
              <a:t>периодических печатных изданиях</a:t>
            </a:r>
            <a:r>
              <a:rPr lang="ru-RU" sz="1500" dirty="0" smtClean="0"/>
              <a:t>;</a:t>
            </a:r>
          </a:p>
          <a:p>
            <a:r>
              <a:rPr lang="ru-RU" sz="1500" dirty="0" smtClean="0"/>
              <a:t>о </a:t>
            </a:r>
            <a:r>
              <a:rPr lang="ru-RU" sz="1500" b="1" dirty="0" smtClean="0"/>
              <a:t>мерах</a:t>
            </a:r>
            <a:r>
              <a:rPr lang="ru-RU" sz="1500" dirty="0" smtClean="0"/>
              <a:t>, принимаемых по фактам обращений </a:t>
            </a:r>
            <a:r>
              <a:rPr lang="ru-RU" sz="1500" b="1" dirty="0" smtClean="0"/>
              <a:t>о нарушениях </a:t>
            </a:r>
            <a:r>
              <a:rPr lang="ru-RU" sz="1500" dirty="0" smtClean="0"/>
              <a:t>законодательства Российской Федерации о выборах и референдумах в части информирования избирателей, участников референдума и проведения предвыборной агитации, агитации по вопросам референдума в средствах массовой информации.</a:t>
            </a:r>
          </a:p>
        </p:txBody>
      </p:sp>
      <p:sp>
        <p:nvSpPr>
          <p:cNvPr id="4" name="Заголовок 1"/>
          <p:cNvSpPr>
            <a:spLocks noGrp="1"/>
          </p:cNvSpPr>
          <p:nvPr>
            <p:ph type="title"/>
          </p:nvPr>
        </p:nvSpPr>
        <p:spPr>
          <a:xfrm>
            <a:off x="107504" y="141480"/>
            <a:ext cx="1944216" cy="1278142"/>
          </a:xfrm>
          <a:solidFill>
            <a:srgbClr val="92D050"/>
          </a:solidFill>
        </p:spPr>
        <p:txBody>
          <a:bodyPr>
            <a:normAutofit/>
          </a:bodyPr>
          <a:lstStyle/>
          <a:p>
            <a:pPr algn="ctr"/>
            <a:r>
              <a:rPr lang="ru-RU" sz="1500" dirty="0" smtClean="0"/>
              <a:t>Деятельность </a:t>
            </a:r>
            <a:r>
              <a:rPr lang="ru-RU" sz="1500" dirty="0" err="1" smtClean="0"/>
              <a:t>сми</a:t>
            </a:r>
            <a:endParaRPr lang="ru-RU" sz="1500" dirty="0"/>
          </a:p>
        </p:txBody>
      </p:sp>
      <p:sp>
        <p:nvSpPr>
          <p:cNvPr id="5" name="Заголовок 1"/>
          <p:cNvSpPr txBox="1">
            <a:spLocks/>
          </p:cNvSpPr>
          <p:nvPr/>
        </p:nvSpPr>
        <p:spPr>
          <a:xfrm>
            <a:off x="2123728" y="141480"/>
            <a:ext cx="6840760" cy="1278142"/>
          </a:xfrm>
          <a:prstGeom prst="rect">
            <a:avLst/>
          </a:prstGeom>
          <a:solidFill>
            <a:srgbClr val="ADBE56"/>
          </a:solidFill>
          <a:ln>
            <a:solidFill>
              <a:schemeClr val="accent1">
                <a:shade val="70000"/>
                <a:satMod val="150000"/>
              </a:schemeClr>
            </a:solidFill>
          </a:ln>
        </p:spPr>
        <p:txBody>
          <a:bodyPr vert="horz" anchor="ctr">
            <a:noAutofit/>
          </a:bodyPr>
          <a:lstStyle/>
          <a:p>
            <a:pPr lvl="0" algn="ctr">
              <a:spcBef>
                <a:spcPct val="0"/>
              </a:spcBef>
            </a:pPr>
            <a:r>
              <a:rPr lang="ru-RU" sz="1600" b="1" dirty="0" smtClean="0">
                <a:solidFill>
                  <a:srgbClr val="002060"/>
                </a:solidFill>
                <a:latin typeface="Franklin Gothic Medium Cond" pitchFamily="34" charset="0"/>
              </a:rPr>
              <a:t>СОГЛАШЕНИЕ</a:t>
            </a:r>
          </a:p>
          <a:p>
            <a:pPr lvl="0" algn="ctr">
              <a:spcBef>
                <a:spcPct val="0"/>
              </a:spcBef>
            </a:pPr>
            <a:r>
              <a:rPr lang="ru-RU" sz="1400" dirty="0" smtClean="0">
                <a:solidFill>
                  <a:srgbClr val="002060"/>
                </a:solidFill>
                <a:latin typeface="Franklin Gothic Medium Cond" pitchFamily="34" charset="0"/>
              </a:rPr>
              <a:t>о порядке взаимодействия Центральной избирательной комиссии</a:t>
            </a:r>
            <a:br>
              <a:rPr lang="ru-RU" sz="1400" dirty="0" smtClean="0">
                <a:solidFill>
                  <a:srgbClr val="002060"/>
                </a:solidFill>
                <a:latin typeface="Franklin Gothic Medium Cond" pitchFamily="34" charset="0"/>
              </a:rPr>
            </a:br>
            <a:r>
              <a:rPr lang="ru-RU" sz="1400" dirty="0" smtClean="0">
                <a:solidFill>
                  <a:srgbClr val="002060"/>
                </a:solidFill>
                <a:latin typeface="Franklin Gothic Medium Cond" pitchFamily="34" charset="0"/>
              </a:rPr>
              <a:t>Российской Федерации, избирательных комиссий субъектов </a:t>
            </a:r>
          </a:p>
          <a:p>
            <a:pPr lvl="0" algn="ctr">
              <a:spcBef>
                <a:spcPct val="0"/>
              </a:spcBef>
            </a:pPr>
            <a:r>
              <a:rPr lang="ru-RU" sz="1400" dirty="0" smtClean="0">
                <a:solidFill>
                  <a:srgbClr val="002060"/>
                </a:solidFill>
                <a:latin typeface="Franklin Gothic Medium Cond" pitchFamily="34" charset="0"/>
              </a:rPr>
              <a:t>Российской Федерации, избирательных комиссий муниципальных образований и Федеральной службы по надзору в сфере связи, информационных технологий и массовых коммуникаций, ее территориальных органов</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2000"/>
                            </p:stCondLst>
                            <p:childTnLst>
                              <p:par>
                                <p:cTn id="14" presetID="14" presetClass="entr" presetSubtype="1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3500"/>
                            </p:stCondLst>
                            <p:childTnLst>
                              <p:par>
                                <p:cTn id="18" presetID="14" presetClass="entr" presetSubtype="10"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par>
                          <p:cTn id="21" fill="hold">
                            <p:stCondLst>
                              <p:cond delay="5000"/>
                            </p:stCondLst>
                            <p:childTnLst>
                              <p:par>
                                <p:cTn id="22" presetID="14" presetClass="entr" presetSubtype="10"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97564"/>
            <a:ext cx="8596064" cy="1728192"/>
          </a:xfrm>
          <a:solidFill>
            <a:srgbClr val="C99ECE"/>
          </a:solidFill>
          <a:ln>
            <a:solidFill>
              <a:schemeClr val="accent1">
                <a:shade val="70000"/>
                <a:satMod val="150000"/>
              </a:schemeClr>
            </a:solidFill>
          </a:ln>
        </p:spPr>
        <p:txBody>
          <a:bodyPr>
            <a:noAutofit/>
          </a:bodyPr>
          <a:lstStyle/>
          <a:p>
            <a:pPr algn="ctr"/>
            <a:r>
              <a:rPr lang="ru-RU" sz="3200" dirty="0" smtClean="0">
                <a:solidFill>
                  <a:srgbClr val="050060"/>
                </a:solidFill>
                <a:latin typeface="Franklin Gothic Medium Cond" pitchFamily="34" charset="0"/>
              </a:rPr>
              <a:t>Методические рекомендации </a:t>
            </a:r>
            <a:r>
              <a:rPr lang="ru-RU" sz="3200" dirty="0" err="1" smtClean="0">
                <a:solidFill>
                  <a:srgbClr val="050060"/>
                </a:solidFill>
                <a:latin typeface="Franklin Gothic Medium Cond" pitchFamily="34" charset="0"/>
              </a:rPr>
              <a:t>роскомнадзора</a:t>
            </a:r>
            <a:endParaRPr lang="ru-RU" sz="3200" dirty="0">
              <a:solidFill>
                <a:srgbClr val="050060"/>
              </a:solidFill>
              <a:latin typeface="Franklin Gothic Medium Cond" pitchFamily="34" charset="0"/>
            </a:endParaRPr>
          </a:p>
        </p:txBody>
      </p:sp>
      <p:sp>
        <p:nvSpPr>
          <p:cNvPr id="5" name="Содержимое 2"/>
          <p:cNvSpPr>
            <a:spLocks noGrp="1"/>
          </p:cNvSpPr>
          <p:nvPr>
            <p:ph idx="1"/>
          </p:nvPr>
        </p:nvSpPr>
        <p:spPr>
          <a:xfrm>
            <a:off x="304800" y="2787774"/>
            <a:ext cx="8686800" cy="2052228"/>
          </a:xfrm>
        </p:spPr>
        <p:txBody>
          <a:bodyPr>
            <a:normAutofit fontScale="92500" lnSpcReduction="20000"/>
          </a:bodyPr>
          <a:lstStyle/>
          <a:p>
            <a:pPr marL="0" indent="0">
              <a:buNone/>
            </a:pPr>
            <a:r>
              <a:rPr lang="ru-RU" dirty="0" smtClean="0">
                <a:solidFill>
                  <a:srgbClr val="050060"/>
                </a:solidFill>
              </a:rPr>
              <a:t>по поиску и анализу нарушений требований </a:t>
            </a:r>
            <a:br>
              <a:rPr lang="ru-RU" dirty="0" smtClean="0">
                <a:solidFill>
                  <a:srgbClr val="050060"/>
                </a:solidFill>
              </a:rPr>
            </a:br>
            <a:r>
              <a:rPr lang="ru-RU" dirty="0" smtClean="0">
                <a:solidFill>
                  <a:srgbClr val="050060"/>
                </a:solidFill>
              </a:rPr>
              <a:t>Федерального закона от 12.06.2002 № 67-ФЗ «Об основных гарантиях избирательных прав и права на участие в референдуме граждан Российской Федерации»</a:t>
            </a:r>
            <a:endParaRPr lang="ru-RU" dirty="0" smtClean="0"/>
          </a:p>
        </p:txBody>
      </p:sp>
      <p:sp>
        <p:nvSpPr>
          <p:cNvPr id="7" name="Заголовок 1"/>
          <p:cNvSpPr txBox="1">
            <a:spLocks/>
          </p:cNvSpPr>
          <p:nvPr/>
        </p:nvSpPr>
        <p:spPr>
          <a:xfrm>
            <a:off x="179512" y="141480"/>
            <a:ext cx="2736304" cy="648072"/>
          </a:xfrm>
          <a:prstGeom prst="rect">
            <a:avLst/>
          </a:prstGeom>
          <a:solidFill>
            <a:srgbClr val="92D050"/>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Деятельность </a:t>
            </a:r>
            <a:r>
              <a:rPr kumimoji="0" lang="ru-RU" sz="2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сми</a:t>
            </a:r>
            <a:endParaRPr kumimoji="0" lang="ru-RU" sz="21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6" presetClass="emph" presetSubtype="0" fill="hold" grpId="1" nodeType="afterEffect">
                                  <p:stCondLst>
                                    <p:cond delay="150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059832" y="141480"/>
            <a:ext cx="5904656" cy="864096"/>
          </a:xfrm>
          <a:prstGeom prst="rect">
            <a:avLst/>
          </a:prstGeom>
          <a:solidFill>
            <a:srgbClr val="A0CACC"/>
          </a:solidFill>
          <a:ln>
            <a:solidFill>
              <a:schemeClr val="accent1">
                <a:shade val="70000"/>
                <a:satMod val="150000"/>
              </a:schemeClr>
            </a:solidFill>
          </a:ln>
        </p:spPr>
        <p:txBody>
          <a:bodyPr vert="horz" anchor="b">
            <a:normAutofit fontScale="90000"/>
          </a:bodyPr>
          <a:lstStyle/>
          <a:p>
            <a:pPr lvl="0" algn="ctr">
              <a:spcBef>
                <a:spcPct val="0"/>
              </a:spcBef>
            </a:pPr>
            <a:r>
              <a:rPr lang="ru-RU" sz="2800" dirty="0" smtClean="0">
                <a:solidFill>
                  <a:srgbClr val="002060"/>
                </a:solidFill>
                <a:latin typeface="Franklin Gothic Medium Cond" pitchFamily="34" charset="0"/>
              </a:rPr>
              <a:t>Оформление </a:t>
            </a:r>
            <a:r>
              <a:rPr lang="ru-RU" sz="2800" b="1" u="sng" dirty="0" smtClean="0">
                <a:solidFill>
                  <a:srgbClr val="002060"/>
                </a:solidFill>
                <a:latin typeface="Franklin Gothic Medium Cond" pitchFamily="34" charset="0"/>
              </a:rPr>
              <a:t>скриншота</a:t>
            </a:r>
            <a:r>
              <a:rPr lang="ru-RU" sz="2800" dirty="0" smtClean="0">
                <a:solidFill>
                  <a:srgbClr val="002060"/>
                </a:solidFill>
                <a:latin typeface="Franklin Gothic Medium Cond" pitchFamily="34" charset="0"/>
              </a:rPr>
              <a:t> страницы сайта в сети Интернет для фиксации факта нарушения</a:t>
            </a:r>
            <a:endParaRPr kumimoji="0" lang="ru-RU" sz="2800" b="0" i="0" u="none" strike="noStrike" kern="1200" cap="none" spc="0" normalizeH="0" baseline="0" noProof="0" dirty="0">
              <a:ln>
                <a:noFill/>
              </a:ln>
              <a:solidFill>
                <a:srgbClr val="002060"/>
              </a:solidFill>
              <a:effectLst/>
              <a:uLnTx/>
              <a:uFillTx/>
              <a:latin typeface="Franklin Gothic Medium Cond" pitchFamily="34" charset="0"/>
              <a:ea typeface="+mj-ea"/>
              <a:cs typeface="+mj-cs"/>
            </a:endParaRPr>
          </a:p>
        </p:txBody>
      </p:sp>
      <p:sp>
        <p:nvSpPr>
          <p:cNvPr id="2" name="Заголовок 1"/>
          <p:cNvSpPr>
            <a:spLocks noGrp="1"/>
          </p:cNvSpPr>
          <p:nvPr>
            <p:ph type="title"/>
          </p:nvPr>
        </p:nvSpPr>
        <p:spPr>
          <a:xfrm>
            <a:off x="107504" y="141480"/>
            <a:ext cx="2880320" cy="864096"/>
          </a:xfrm>
          <a:solidFill>
            <a:srgbClr val="FFFF66"/>
          </a:solidFill>
        </p:spPr>
        <p:txBody>
          <a:bodyPr>
            <a:normAutofit/>
          </a:bodyPr>
          <a:lstStyle/>
          <a:p>
            <a:r>
              <a:rPr lang="ru-RU" sz="2100" dirty="0" smtClean="0"/>
              <a:t>Нарушения в сети интернет</a:t>
            </a:r>
            <a:endParaRPr lang="ru-RU" sz="2100" dirty="0"/>
          </a:p>
        </p:txBody>
      </p:sp>
      <p:pic>
        <p:nvPicPr>
          <p:cNvPr id="6" name="Picture 2"/>
          <p:cNvPicPr>
            <a:picLocks noChangeAspect="1" noChangeArrowheads="1"/>
          </p:cNvPicPr>
          <p:nvPr/>
        </p:nvPicPr>
        <p:blipFill>
          <a:blip r:embed="rId2" cstate="print"/>
          <a:srcRect/>
          <a:stretch>
            <a:fillRect/>
          </a:stretch>
        </p:blipFill>
        <p:spPr bwMode="auto">
          <a:xfrm>
            <a:off x="1475656" y="987574"/>
            <a:ext cx="5832648" cy="4155926"/>
          </a:xfrm>
          <a:prstGeom prst="rect">
            <a:avLst/>
          </a:prstGeom>
          <a:noFill/>
          <a:ln w="9525">
            <a:noFill/>
            <a:miter lim="800000"/>
            <a:headEnd/>
            <a:tailEnd/>
          </a:ln>
        </p:spPr>
      </p:pic>
      <p:cxnSp>
        <p:nvCxnSpPr>
          <p:cNvPr id="7" name="Прямая соединительная линия 6"/>
          <p:cNvCxnSpPr/>
          <p:nvPr/>
        </p:nvCxnSpPr>
        <p:spPr>
          <a:xfrm>
            <a:off x="4283968" y="4587974"/>
            <a:ext cx="86409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796136" y="4731990"/>
            <a:ext cx="7200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Рисунок 8" descr="печать.png"/>
          <p:cNvPicPr>
            <a:picLocks noChangeAspect="1"/>
          </p:cNvPicPr>
          <p:nvPr/>
        </p:nvPicPr>
        <p:blipFill>
          <a:blip r:embed="rId3" cstate="print"/>
          <a:stretch>
            <a:fillRect/>
          </a:stretch>
        </p:blipFill>
        <p:spPr>
          <a:xfrm>
            <a:off x="3203848" y="4333410"/>
            <a:ext cx="864096" cy="810090"/>
          </a:xfrm>
          <a:prstGeom prst="rect">
            <a:avLst/>
          </a:prstGeom>
        </p:spPr>
      </p:pic>
      <p:cxnSp>
        <p:nvCxnSpPr>
          <p:cNvPr id="10" name="Прямая соединительная линия 9"/>
          <p:cNvCxnSpPr/>
          <p:nvPr/>
        </p:nvCxnSpPr>
        <p:spPr>
          <a:xfrm>
            <a:off x="1763688" y="1491630"/>
            <a:ext cx="165618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7" presetClass="entr" presetSubtype="1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childTnLst>
                                </p:cTn>
                              </p:par>
                            </p:childTnLst>
                          </p:cTn>
                        </p:par>
                        <p:par>
                          <p:cTn id="18" fill="hold">
                            <p:stCondLst>
                              <p:cond delay="3500"/>
                            </p:stCondLst>
                            <p:childTnLst>
                              <p:par>
                                <p:cTn id="19" presetID="17" presetClass="entr" presetSubtype="1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childTnLst>
                                </p:cTn>
                              </p:par>
                            </p:childTnLst>
                          </p:cTn>
                        </p:par>
                        <p:par>
                          <p:cTn id="23" fill="hold">
                            <p:stCondLst>
                              <p:cond delay="5000"/>
                            </p:stCondLst>
                            <p:childTnLst>
                              <p:par>
                                <p:cTn id="24" presetID="17" presetClass="entr" presetSubtype="10"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6500"/>
                            </p:stCondLst>
                            <p:childTnLst>
                              <p:par>
                                <p:cTn id="29" presetID="31" presetClass="entr" presetSubtype="0" fill="hold" nodeType="afterEffect">
                                  <p:stCondLst>
                                    <p:cond delay="500"/>
                                  </p:stCondLst>
                                  <p:iterate type="lt">
                                    <p:tmPct val="5000"/>
                                  </p:iterate>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cstate="print"/>
          <a:srcRect/>
          <a:stretch>
            <a:fillRect/>
          </a:stretch>
        </p:blipFill>
        <p:spPr bwMode="auto">
          <a:xfrm>
            <a:off x="2267744" y="1005577"/>
            <a:ext cx="4392488" cy="4818143"/>
          </a:xfrm>
          <a:prstGeom prst="rect">
            <a:avLst/>
          </a:prstGeom>
          <a:noFill/>
          <a:ln w="9525">
            <a:noFill/>
            <a:miter lim="800000"/>
            <a:headEnd/>
            <a:tailEnd/>
          </a:ln>
        </p:spPr>
      </p:pic>
      <p:sp>
        <p:nvSpPr>
          <p:cNvPr id="2" name="Заголовок 1"/>
          <p:cNvSpPr>
            <a:spLocks noGrp="1"/>
          </p:cNvSpPr>
          <p:nvPr>
            <p:ph type="title"/>
          </p:nvPr>
        </p:nvSpPr>
        <p:spPr>
          <a:xfrm>
            <a:off x="107504" y="141480"/>
            <a:ext cx="2808312" cy="864096"/>
          </a:xfrm>
          <a:solidFill>
            <a:srgbClr val="FFFF66"/>
          </a:solidFill>
        </p:spPr>
        <p:txBody>
          <a:bodyPr>
            <a:normAutofit/>
          </a:bodyPr>
          <a:lstStyle/>
          <a:p>
            <a:r>
              <a:rPr lang="ru-RU" sz="2100" dirty="0" smtClean="0"/>
              <a:t>Нарушения в сети интернет</a:t>
            </a:r>
            <a:endParaRPr lang="ru-RU" sz="2100" dirty="0"/>
          </a:p>
        </p:txBody>
      </p:sp>
      <p:cxnSp>
        <p:nvCxnSpPr>
          <p:cNvPr id="7" name="Прямая соединительная линия 6"/>
          <p:cNvCxnSpPr/>
          <p:nvPr/>
        </p:nvCxnSpPr>
        <p:spPr>
          <a:xfrm>
            <a:off x="2771800" y="4803998"/>
            <a:ext cx="7200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868144" y="4803998"/>
            <a:ext cx="6480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Рисунок 8" descr="печать.png"/>
          <p:cNvPicPr>
            <a:picLocks noChangeAspect="1"/>
          </p:cNvPicPr>
          <p:nvPr/>
        </p:nvPicPr>
        <p:blipFill>
          <a:blip r:embed="rId3" cstate="print"/>
          <a:stretch>
            <a:fillRect/>
          </a:stretch>
        </p:blipFill>
        <p:spPr>
          <a:xfrm>
            <a:off x="4427984" y="4227934"/>
            <a:ext cx="792088" cy="742583"/>
          </a:xfrm>
          <a:prstGeom prst="rect">
            <a:avLst/>
          </a:prstGeom>
        </p:spPr>
      </p:pic>
      <p:cxnSp>
        <p:nvCxnSpPr>
          <p:cNvPr id="10" name="Прямая соединительная линия 9"/>
          <p:cNvCxnSpPr/>
          <p:nvPr/>
        </p:nvCxnSpPr>
        <p:spPr>
          <a:xfrm>
            <a:off x="3275856" y="2787774"/>
            <a:ext cx="28803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2987824" y="141480"/>
            <a:ext cx="6003776" cy="864096"/>
          </a:xfrm>
          <a:prstGeom prst="rect">
            <a:avLst/>
          </a:prstGeom>
          <a:solidFill>
            <a:srgbClr val="ADBE56"/>
          </a:solidFill>
          <a:ln>
            <a:solidFill>
              <a:schemeClr val="accent1">
                <a:shade val="70000"/>
                <a:satMod val="150000"/>
              </a:schemeClr>
            </a:solidFill>
          </a:ln>
        </p:spPr>
        <p:txBody>
          <a:bodyPr vert="horz" anchor="ctr">
            <a:noAutofit/>
          </a:bodyPr>
          <a:lstStyle/>
          <a:p>
            <a:pPr lvl="0" algn="ctr">
              <a:spcBef>
                <a:spcPct val="0"/>
              </a:spcBef>
            </a:pPr>
            <a:r>
              <a:rPr lang="ru-RU" sz="2400" dirty="0" smtClean="0">
                <a:solidFill>
                  <a:srgbClr val="002060"/>
                </a:solidFill>
                <a:latin typeface="Franklin Gothic Medium Cond" pitchFamily="34" charset="0"/>
              </a:rPr>
              <a:t>Оформление </a:t>
            </a:r>
            <a:r>
              <a:rPr lang="ru-RU" sz="2400" b="1" u="sng" dirty="0" smtClean="0">
                <a:solidFill>
                  <a:srgbClr val="002060"/>
                </a:solidFill>
                <a:latin typeface="Franklin Gothic Medium Cond" pitchFamily="34" charset="0"/>
              </a:rPr>
              <a:t>акта</a:t>
            </a:r>
            <a:r>
              <a:rPr lang="ru-RU" sz="2400" dirty="0" smtClean="0">
                <a:solidFill>
                  <a:srgbClr val="002060"/>
                </a:solidFill>
                <a:latin typeface="Franklin Gothic Medium Cond" pitchFamily="34" charset="0"/>
              </a:rPr>
              <a:t> составления скриншота страницы сайта в сети Интернет</a:t>
            </a:r>
            <a:endParaRPr lang="ru-RU" sz="2400" dirty="0">
              <a:solidFill>
                <a:srgbClr val="002060"/>
              </a:solidFill>
              <a:latin typeface="Franklin Gothic Medium Con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17" presetClass="entr" presetSubtype="1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1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5500"/>
                            </p:stCondLst>
                            <p:childTnLst>
                              <p:par>
                                <p:cTn id="24" presetID="31" presetClass="entr" presetSubtype="0" fill="hold" nodeType="afterEffect">
                                  <p:stCondLst>
                                    <p:cond delay="500"/>
                                  </p:stCondLst>
                                  <p:iterate type="lt">
                                    <p:tmPct val="500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1131590"/>
            <a:ext cx="5904656" cy="3895490"/>
          </a:xfrm>
          <a:prstGeom prst="rect">
            <a:avLst/>
          </a:prstGeom>
          <a:noFill/>
          <a:ln w="9525">
            <a:noFill/>
            <a:miter lim="800000"/>
            <a:headEnd/>
            <a:tailEnd/>
          </a:ln>
        </p:spPr>
      </p:pic>
      <p:sp>
        <p:nvSpPr>
          <p:cNvPr id="5" name="Заголовок 1"/>
          <p:cNvSpPr txBox="1">
            <a:spLocks/>
          </p:cNvSpPr>
          <p:nvPr/>
        </p:nvSpPr>
        <p:spPr>
          <a:xfrm>
            <a:off x="107504" y="141480"/>
            <a:ext cx="2808312" cy="864096"/>
          </a:xfrm>
          <a:prstGeom prst="rect">
            <a:avLst/>
          </a:prstGeom>
          <a:solidFill>
            <a:srgbClr val="FFFF66"/>
          </a:solidFill>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Нарушения в сети интернет</a:t>
            </a:r>
            <a:endParaRPr kumimoji="0" lang="ru-RU" sz="21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Заголовок 1"/>
          <p:cNvSpPr txBox="1">
            <a:spLocks/>
          </p:cNvSpPr>
          <p:nvPr/>
        </p:nvSpPr>
        <p:spPr>
          <a:xfrm>
            <a:off x="3059832" y="141480"/>
            <a:ext cx="5931768" cy="864096"/>
          </a:xfrm>
          <a:prstGeom prst="rect">
            <a:avLst/>
          </a:prstGeom>
          <a:solidFill>
            <a:srgbClr val="C99ECE"/>
          </a:solidFill>
          <a:ln>
            <a:solidFill>
              <a:schemeClr val="accent1">
                <a:shade val="70000"/>
                <a:satMod val="150000"/>
              </a:schemeClr>
            </a:solidFill>
          </a:ln>
        </p:spPr>
        <p:txBody>
          <a:bodyPr vert="horz" anchor="ctr">
            <a:noAutofit/>
          </a:bodyPr>
          <a:lstStyle/>
          <a:p>
            <a:pPr algn="ctr">
              <a:spcBef>
                <a:spcPct val="0"/>
              </a:spcBef>
              <a:defRPr/>
            </a:pPr>
            <a:r>
              <a:rPr lang="ru-RU" sz="2400" b="1" dirty="0" smtClean="0"/>
              <a:t>Выписка из протокола ЦИК России</a:t>
            </a:r>
            <a:br>
              <a:rPr lang="ru-RU" sz="2400" b="1" dirty="0" smtClean="0"/>
            </a:br>
            <a:r>
              <a:rPr lang="ru-RU" sz="2400" b="1" dirty="0" smtClean="0"/>
              <a:t>от 29 июля 2015 года № 294-1-6</a:t>
            </a:r>
          </a:p>
        </p:txBody>
      </p:sp>
      <p:sp>
        <p:nvSpPr>
          <p:cNvPr id="7" name="Скругленный прямоугольник 6"/>
          <p:cNvSpPr/>
          <p:nvPr/>
        </p:nvSpPr>
        <p:spPr>
          <a:xfrm>
            <a:off x="2123728" y="4191930"/>
            <a:ext cx="5184576" cy="64807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2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3500"/>
                            </p:stCondLst>
                            <p:childTnLst>
                              <p:par>
                                <p:cTn id="13" presetID="2" presetClass="emph" presetSubtype="0" grpId="1" nodeType="afterEffect">
                                  <p:stCondLst>
                                    <p:cond delay="2000"/>
                                  </p:stCondLst>
                                  <p:childTnLst>
                                    <p:set>
                                      <p:cBhvr override="childStyle">
                                        <p:cTn id="14" dur="indefinite"/>
                                        <p:tgtEl>
                                          <p:spTgt spid="6"/>
                                        </p:tgtEl>
                                        <p:attrNameLst>
                                          <p:attrName>style.fontFamily</p:attrName>
                                        </p:attrNameLst>
                                      </p:cBhvr>
                                      <p:to>
                                        <p:strVal val="Times New Roman"/>
                                      </p:to>
                                    </p:set>
                                  </p:childTnLst>
                                </p:cTn>
                              </p:par>
                            </p:childTnLst>
                          </p:cTn>
                        </p:par>
                        <p:par>
                          <p:cTn id="15" fill="hold">
                            <p:stCondLst>
                              <p:cond delay="5500"/>
                            </p:stCondLst>
                            <p:childTnLst>
                              <p:par>
                                <p:cTn id="16" presetID="26" presetClass="emph" presetSubtype="0" fill="hold" grpId="2"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marL="85725" indent="0">
              <a:buNone/>
            </a:pPr>
            <a:r>
              <a:rPr lang="ru-RU" sz="3000" b="1" dirty="0" smtClean="0"/>
              <a:t>«Организационно-правовые аспекты рассмотрения избирательными комиссиями обращений о нарушениях правил информационного обеспечения выборов в Интернете» </a:t>
            </a:r>
          </a:p>
          <a:p>
            <a:pPr marL="85725" indent="0">
              <a:buNone/>
            </a:pPr>
            <a:r>
              <a:rPr lang="ru-RU" sz="1700" b="1" i="1" dirty="0" smtClean="0"/>
              <a:t>Майя Гришина</a:t>
            </a:r>
            <a:r>
              <a:rPr lang="ru-RU" sz="1700" dirty="0" smtClean="0"/>
              <a:t>, член ЦИК РФ, заслуженный юрист Российской Федерации</a:t>
            </a:r>
            <a:br>
              <a:rPr lang="ru-RU" sz="1700" dirty="0" smtClean="0"/>
            </a:br>
            <a:r>
              <a:rPr lang="ru-RU" sz="1700" i="1" dirty="0" smtClean="0"/>
              <a:t>Мария Смелянская</a:t>
            </a:r>
            <a:r>
              <a:rPr lang="ru-RU" sz="1700" dirty="0" smtClean="0"/>
              <a:t>, заместитель начальника Правового управления – начальник отдела правового обеспечения в сфере массовых коммуникаций и ИТ Федеральной службы по надзору в сфере связи, М.: 2015.</a:t>
            </a:r>
          </a:p>
          <a:p>
            <a:pPr marL="85725" indent="0">
              <a:buNone/>
            </a:pPr>
            <a:r>
              <a:rPr lang="en-US" b="1" dirty="0" smtClean="0"/>
              <a:t>http://vestnik.cikrf.ru/vestnik/publications/opinions/21179.html</a:t>
            </a:r>
            <a:endParaRPr lang="ru-RU" b="1" dirty="0"/>
          </a:p>
        </p:txBody>
      </p:sp>
      <p:sp>
        <p:nvSpPr>
          <p:cNvPr id="4" name="Заголовок 1"/>
          <p:cNvSpPr>
            <a:spLocks noGrp="1"/>
          </p:cNvSpPr>
          <p:nvPr>
            <p:ph type="title"/>
          </p:nvPr>
        </p:nvSpPr>
        <p:spPr>
          <a:xfrm>
            <a:off x="323528" y="141480"/>
            <a:ext cx="2736304" cy="918102"/>
          </a:xfrm>
          <a:solidFill>
            <a:srgbClr val="FFFF66"/>
          </a:solidFill>
        </p:spPr>
        <p:txBody>
          <a:bodyPr>
            <a:normAutofit/>
          </a:bodyPr>
          <a:lstStyle/>
          <a:p>
            <a:r>
              <a:rPr lang="ru-RU" sz="2100" dirty="0" smtClean="0"/>
              <a:t>Нарушения в сети интернет</a:t>
            </a:r>
            <a:endParaRPr lang="ru-RU" sz="2100" dirty="0"/>
          </a:p>
        </p:txBody>
      </p:sp>
      <p:sp>
        <p:nvSpPr>
          <p:cNvPr id="5" name="Заголовок 1"/>
          <p:cNvSpPr txBox="1">
            <a:spLocks/>
          </p:cNvSpPr>
          <p:nvPr/>
        </p:nvSpPr>
        <p:spPr>
          <a:xfrm>
            <a:off x="3131840" y="141480"/>
            <a:ext cx="5859760" cy="918102"/>
          </a:xfrm>
          <a:prstGeom prst="rect">
            <a:avLst/>
          </a:prstGeom>
          <a:solidFill>
            <a:srgbClr val="C99ECE"/>
          </a:solidFill>
          <a:ln>
            <a:solidFill>
              <a:schemeClr val="accent1">
                <a:shade val="70000"/>
                <a:satMod val="150000"/>
              </a:schemeClr>
            </a:solidFill>
          </a:ln>
        </p:spPr>
        <p:txBody>
          <a:bodyPr vert="horz" anchor="ctr">
            <a:noAutofit/>
          </a:bodyPr>
          <a:lstStyle/>
          <a:p>
            <a:pPr algn="ctr">
              <a:spcBef>
                <a:spcPct val="0"/>
              </a:spcBef>
              <a:defRPr/>
            </a:pPr>
            <a:r>
              <a:rPr lang="ru-RU" sz="2200" dirty="0" smtClean="0"/>
              <a:t>Статья в сетевом издании «Вестник Центральной избирательной комиссии Российской Федерации»</a:t>
            </a:r>
          </a:p>
        </p:txBody>
      </p:sp>
      <p:pic>
        <p:nvPicPr>
          <p:cNvPr id="2" name="Picture 2"/>
          <p:cNvPicPr>
            <a:picLocks noChangeAspect="1" noChangeArrowheads="1"/>
          </p:cNvPicPr>
          <p:nvPr/>
        </p:nvPicPr>
        <p:blipFill>
          <a:blip r:embed="rId2" cstate="print"/>
          <a:srcRect/>
          <a:stretch>
            <a:fillRect/>
          </a:stretch>
        </p:blipFill>
        <p:spPr bwMode="auto">
          <a:xfrm>
            <a:off x="2771800" y="4245937"/>
            <a:ext cx="2947046" cy="8215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24128" y="4155926"/>
            <a:ext cx="2088232" cy="80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6000"/>
                            </p:stCondLst>
                            <p:childTnLst>
                              <p:par>
                                <p:cTn id="21" presetID="16" presetClass="entr" presetSubtype="2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par>
                          <p:cTn id="24" fill="hold">
                            <p:stCondLst>
                              <p:cond delay="6500"/>
                            </p:stCondLst>
                            <p:childTnLst>
                              <p:par>
                                <p:cTn id="25" presetID="29"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p:cTn id="27" dur="1000" fill="hold"/>
                                        <p:tgtEl>
                                          <p:spTgt spid="1027"/>
                                        </p:tgtEl>
                                        <p:attrNameLst>
                                          <p:attrName>ppt_x</p:attrName>
                                        </p:attrNameLst>
                                      </p:cBhvr>
                                      <p:tavLst>
                                        <p:tav tm="0">
                                          <p:val>
                                            <p:strVal val="#ppt_x-.2"/>
                                          </p:val>
                                        </p:tav>
                                        <p:tav tm="100000">
                                          <p:val>
                                            <p:strVal val="#ppt_x"/>
                                          </p:val>
                                        </p:tav>
                                      </p:tavLst>
                                    </p:anim>
                                    <p:anim calcmode="lin" valueType="num">
                                      <p:cBhvr>
                                        <p:cTn id="28"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27"/>
                                        </p:tgtEl>
                                      </p:cBhvr>
                                    </p:animEffect>
                                  </p:childTnLst>
                                </p:cTn>
                              </p:par>
                            </p:childTnLst>
                          </p:cTn>
                        </p:par>
                        <p:par>
                          <p:cTn id="30" fill="hold">
                            <p:stCondLst>
                              <p:cond delay="7500"/>
                            </p:stCondLst>
                            <p:childTnLst>
                              <p:par>
                                <p:cTn id="31" presetID="27" presetClass="emph" presetSubtype="0" fill="hold" nodeType="afterEffect">
                                  <p:stCondLst>
                                    <p:cond delay="0"/>
                                  </p:stCondLst>
                                  <p:iterate type="lt">
                                    <p:tmPct val="0"/>
                                  </p:iterate>
                                  <p:childTnLst>
                                    <p:animClr clrSpc="rgb" dir="cw">
                                      <p:cBhvr override="childStyle">
                                        <p:cTn id="32" dur="250" autoRev="1" fill="hold"/>
                                        <p:tgtEl>
                                          <p:spTgt spid="3">
                                            <p:txEl>
                                              <p:pRg st="2" end="2"/>
                                            </p:txEl>
                                          </p:spTgt>
                                        </p:tgtEl>
                                        <p:attrNameLst>
                                          <p:attrName>style.color</p:attrName>
                                        </p:attrNameLst>
                                      </p:cBhvr>
                                      <p:to>
                                        <a:schemeClr val="bg1"/>
                                      </p:to>
                                    </p:animClr>
                                    <p:animClr clrSpc="rgb" dir="cw">
                                      <p:cBhvr>
                                        <p:cTn id="33" dur="250" autoRev="1" fill="hold"/>
                                        <p:tgtEl>
                                          <p:spTgt spid="3">
                                            <p:txEl>
                                              <p:pRg st="2" end="2"/>
                                            </p:txEl>
                                          </p:spTgt>
                                        </p:tgtEl>
                                        <p:attrNameLst>
                                          <p:attrName>fillcolor</p:attrName>
                                        </p:attrNameLst>
                                      </p:cBhvr>
                                      <p:to>
                                        <a:schemeClr val="bg1"/>
                                      </p:to>
                                    </p:animClr>
                                    <p:set>
                                      <p:cBhvr>
                                        <p:cTn id="34" dur="250" autoRev="1" fill="hold"/>
                                        <p:tgtEl>
                                          <p:spTgt spid="3">
                                            <p:txEl>
                                              <p:pRg st="2" end="2"/>
                                            </p:txEl>
                                          </p:spTgt>
                                        </p:tgtEl>
                                        <p:attrNameLst>
                                          <p:attrName>fill.type</p:attrName>
                                        </p:attrNameLst>
                                      </p:cBhvr>
                                      <p:to>
                                        <p:strVal val="solid"/>
                                      </p:to>
                                    </p:set>
                                    <p:set>
                                      <p:cBhvr>
                                        <p:cTn id="35" dur="250" autoRev="1"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683568" y="3723878"/>
            <a:ext cx="2232248" cy="1311446"/>
          </a:xfrm>
          <a:prstGeom prst="rect">
            <a:avLst/>
          </a:prstGeom>
          <a:noFill/>
        </p:spPr>
      </p:pic>
      <p:pic>
        <p:nvPicPr>
          <p:cNvPr id="11278" name="Picture 14" descr="&amp;Kcy;&amp;acy;&amp;rcy;&amp;tcy;&amp;icy;&amp;ncy;&amp;kcy;&amp;icy; &amp;pcy;&amp;ocy; &amp;zcy;&amp;acy;&amp;pcy;&amp;rcy;&amp;ocy;&amp;scy;&amp;ucy; &amp;scy;&amp;rcy;&amp;iecy;&amp;dcy;&amp;scy;&amp;tcy;&amp;vcy;&amp;acy; &amp;mcy;&amp;acy;&amp;scy;&amp;scy;&amp;ocy;&amp;vcy;&amp;ocy;&amp;jcy; &amp;icy;&amp;ncy;&amp;fcy;&amp;ocy;&amp;rcy;&amp;mcy;&amp;acy;&amp;tscy;&amp;icy;&amp;icy;"/>
          <p:cNvPicPr>
            <a:picLocks noChangeAspect="1" noChangeArrowheads="1"/>
          </p:cNvPicPr>
          <p:nvPr/>
        </p:nvPicPr>
        <p:blipFill>
          <a:blip r:embed="rId3" cstate="print"/>
          <a:srcRect/>
          <a:stretch>
            <a:fillRect/>
          </a:stretch>
        </p:blipFill>
        <p:spPr bwMode="auto">
          <a:xfrm>
            <a:off x="2915816" y="3723878"/>
            <a:ext cx="2624292" cy="1180931"/>
          </a:xfrm>
          <a:prstGeom prst="rect">
            <a:avLst/>
          </a:prstGeom>
          <a:noFill/>
        </p:spPr>
      </p:pic>
      <p:pic>
        <p:nvPicPr>
          <p:cNvPr id="11268" name="Picture 4" descr="&amp;Kcy;&amp;acy;&amp;rcy;&amp;tcy;&amp;icy;&amp;ncy;&amp;kcy;&amp;icy; &amp;pcy;&amp;ocy; &amp;zcy;&amp;acy;&amp;pcy;&amp;rcy;&amp;ocy;&amp;scy;&amp;ucy; &amp;scy;&amp;tcy;&amp;acy;&amp;tcy;&amp;icy;&amp;scy;&amp;tcy;&amp;icy;&amp;kcy;&amp;acy; &amp;ocy;&amp;bcy;&amp;rcy;&amp;acy;&amp;shchcy;&amp;iecy;&amp;ncy;&amp;icy;&amp;jcy;"/>
          <p:cNvPicPr>
            <a:picLocks noChangeAspect="1" noChangeArrowheads="1"/>
          </p:cNvPicPr>
          <p:nvPr/>
        </p:nvPicPr>
        <p:blipFill>
          <a:blip r:embed="rId4" cstate="print"/>
          <a:srcRect/>
          <a:stretch>
            <a:fillRect/>
          </a:stretch>
        </p:blipFill>
        <p:spPr bwMode="auto">
          <a:xfrm>
            <a:off x="5508104" y="3795886"/>
            <a:ext cx="2395466" cy="1122875"/>
          </a:xfrm>
          <a:prstGeom prst="rect">
            <a:avLst/>
          </a:prstGeom>
          <a:noFill/>
        </p:spPr>
      </p:pic>
      <p:sp>
        <p:nvSpPr>
          <p:cNvPr id="15" name="Горизонтальный свиток 14"/>
          <p:cNvSpPr/>
          <p:nvPr/>
        </p:nvSpPr>
        <p:spPr>
          <a:xfrm>
            <a:off x="5868144" y="1221600"/>
            <a:ext cx="2808312" cy="2430270"/>
          </a:xfrm>
          <a:prstGeom prst="horizontalScroll">
            <a:avLst/>
          </a:prstGeom>
          <a:solidFill>
            <a:srgbClr val="FFEC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Горизонтальный свиток 13"/>
          <p:cNvSpPr/>
          <p:nvPr/>
        </p:nvSpPr>
        <p:spPr>
          <a:xfrm>
            <a:off x="3131840" y="1221600"/>
            <a:ext cx="2736304" cy="2430270"/>
          </a:xfrm>
          <a:prstGeom prst="horizontalScroll">
            <a:avLst/>
          </a:prstGeom>
          <a:solidFill>
            <a:srgbClr val="A2D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Горизонтальный свиток 12"/>
          <p:cNvSpPr/>
          <p:nvPr/>
        </p:nvSpPr>
        <p:spPr>
          <a:xfrm>
            <a:off x="323528" y="1221600"/>
            <a:ext cx="2808312" cy="2430270"/>
          </a:xfrm>
          <a:prstGeom prst="horizontalScroll">
            <a:avLst/>
          </a:prstGeom>
          <a:solidFill>
            <a:srgbClr val="DFB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pPr algn="ctr"/>
            <a:r>
              <a:rPr lang="ru-RU" dirty="0" smtClean="0"/>
              <a:t>ПРЕДМЕТ ОБРАЩЕНИЯ</a:t>
            </a:r>
            <a:endParaRPr lang="ru-RU" dirty="0"/>
          </a:p>
        </p:txBody>
      </p:sp>
      <p:sp>
        <p:nvSpPr>
          <p:cNvPr id="3" name="Содержимое 2"/>
          <p:cNvSpPr>
            <a:spLocks noGrp="1"/>
          </p:cNvSpPr>
          <p:nvPr>
            <p:ph idx="1"/>
          </p:nvPr>
        </p:nvSpPr>
        <p:spPr>
          <a:xfrm>
            <a:off x="301752" y="1491630"/>
            <a:ext cx="8503920" cy="3082656"/>
          </a:xfrm>
        </p:spPr>
        <p:txBody>
          <a:bodyPr numCol="3">
            <a:normAutofit/>
          </a:bodyPr>
          <a:lstStyle/>
          <a:p>
            <a:r>
              <a:rPr lang="ru-RU" sz="2800" dirty="0" smtClean="0"/>
              <a:t>Деятельность кандидата, политической партии</a:t>
            </a:r>
          </a:p>
          <a:p>
            <a:endParaRPr lang="ru-RU" dirty="0" smtClean="0"/>
          </a:p>
          <a:p>
            <a:endParaRPr lang="ru-RU" dirty="0" smtClean="0"/>
          </a:p>
          <a:p>
            <a:r>
              <a:rPr lang="ru-RU" sz="2800" dirty="0" smtClean="0"/>
              <a:t>Деятельность средств массовой информации</a:t>
            </a:r>
          </a:p>
          <a:p>
            <a:endParaRPr lang="ru-RU" dirty="0" smtClean="0"/>
          </a:p>
          <a:p>
            <a:endParaRPr lang="ru-RU" dirty="0" smtClean="0"/>
          </a:p>
          <a:p>
            <a:r>
              <a:rPr lang="ru-RU" sz="2800" dirty="0" smtClean="0"/>
              <a:t>Нарушение в сети Интернет</a:t>
            </a:r>
            <a:endParaRPr lang="ru-RU" sz="2800" dirty="0"/>
          </a:p>
        </p:txBody>
      </p:sp>
      <p:cxnSp>
        <p:nvCxnSpPr>
          <p:cNvPr id="5" name="Прямая со стрелкой 4"/>
          <p:cNvCxnSpPr/>
          <p:nvPr/>
        </p:nvCxnSpPr>
        <p:spPr>
          <a:xfrm flipH="1">
            <a:off x="1979712" y="843558"/>
            <a:ext cx="93610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572000" y="843558"/>
            <a:ext cx="0" cy="7020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012160" y="843558"/>
            <a:ext cx="1224136" cy="7020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274" name="AutoShape 10" descr="&amp;Kcy;&amp;acy;&amp;rcy;&amp;tcy;&amp;icy;&amp;ncy;&amp;kcy;&amp;icy; &amp;pcy;&amp;ocy; &amp;zcy;&amp;acy;&amp;pcy;&amp;rcy;&amp;ocy;&amp;scy;&amp;ucy; &amp;scy;&amp;rcy;&amp;iecy;&amp;dcy;&amp;scy;&amp;tcy;&amp;vcy;&amp;acy; &amp;mcy;&amp;acy;&amp;scy;&amp;scy;&amp;ocy;&amp;vcy;&amp;ocy;&amp;jcy; &amp;icy;&amp;ncy;&amp;fcy;&amp;ocy;&amp;rcy;&amp;mcy;&amp;acy;&amp;tscy;&amp;icy;&amp;icy;"/>
          <p:cNvSpPr>
            <a:spLocks noChangeAspect="1" noChangeArrowheads="1"/>
          </p:cNvSpPr>
          <p:nvPr/>
        </p:nvSpPr>
        <p:spPr bwMode="auto">
          <a:xfrm>
            <a:off x="155575" y="-1028700"/>
            <a:ext cx="4762500"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6" name="AutoShape 12" descr="&amp;Kcy;&amp;acy;&amp;rcy;&amp;tcy;&amp;icy;&amp;ncy;&amp;kcy;&amp;icy; &amp;pcy;&amp;ocy; &amp;zcy;&amp;acy;&amp;pcy;&amp;rcy;&amp;ocy;&amp;scy;&amp;ucy; &amp;scy;&amp;rcy;&amp;iecy;&amp;dcy;&amp;scy;&amp;tcy;&amp;vcy;&amp;acy; &amp;mcy;&amp;acy;&amp;scy;&amp;scy;&amp;ocy;&amp;vcy;&amp;ocy;&amp;jcy; &amp;icy;&amp;ncy;&amp;fcy;&amp;ocy;&amp;rcy;&amp;mcy;&amp;acy;&amp;tscy;&amp;icy;&amp;icy;"/>
          <p:cNvSpPr>
            <a:spLocks noChangeAspect="1" noChangeArrowheads="1"/>
          </p:cNvSpPr>
          <p:nvPr/>
        </p:nvSpPr>
        <p:spPr bwMode="auto">
          <a:xfrm>
            <a:off x="155575" y="-1028700"/>
            <a:ext cx="4762500"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1000"/>
                                        <p:tgtEl>
                                          <p:spTgt spid="10"/>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55"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0.70"/>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55"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0.70"/>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843808" y="141480"/>
            <a:ext cx="6120680" cy="990110"/>
          </a:xfrm>
          <a:prstGeom prst="rect">
            <a:avLst/>
          </a:prstGeom>
          <a:solidFill>
            <a:srgbClr val="A0CACC"/>
          </a:solidFill>
          <a:ln>
            <a:solidFill>
              <a:schemeClr val="accent1">
                <a:shade val="70000"/>
                <a:satMod val="150000"/>
              </a:schemeClr>
            </a:solidFill>
          </a:ln>
        </p:spPr>
        <p:txBody>
          <a:bodyPr vert="horz" anchor="b">
            <a:normAutofit fontScale="82500" lnSpcReduction="20000"/>
          </a:bodyPr>
          <a:lstStyle/>
          <a:p>
            <a:pPr lvl="0" algn="ctr">
              <a:spcBef>
                <a:spcPct val="0"/>
              </a:spcBef>
            </a:pPr>
            <a:r>
              <a:rPr lang="ru-RU" sz="2800" dirty="0" smtClean="0">
                <a:solidFill>
                  <a:srgbClr val="002060"/>
                </a:solidFill>
                <a:latin typeface="Franklin Gothic Medium Cond" pitchFamily="34" charset="0"/>
              </a:rPr>
              <a:t>Использование </a:t>
            </a:r>
            <a:r>
              <a:rPr lang="ru-RU" sz="2800" b="1" dirty="0" smtClean="0">
                <a:solidFill>
                  <a:srgbClr val="002060"/>
                </a:solidFill>
                <a:latin typeface="Franklin Gothic Medium Cond" pitchFamily="34" charset="0"/>
              </a:rPr>
              <a:t>изображений</a:t>
            </a:r>
            <a:r>
              <a:rPr lang="ru-RU" sz="2800" dirty="0" smtClean="0">
                <a:solidFill>
                  <a:srgbClr val="002060"/>
                </a:solidFill>
                <a:latin typeface="Franklin Gothic Medium Cond" pitchFamily="34" charset="0"/>
              </a:rPr>
              <a:t> и</a:t>
            </a:r>
            <a:br>
              <a:rPr lang="ru-RU" sz="2800" dirty="0" smtClean="0">
                <a:solidFill>
                  <a:srgbClr val="002060"/>
                </a:solidFill>
                <a:latin typeface="Franklin Gothic Medium Cond" pitchFamily="34" charset="0"/>
              </a:rPr>
            </a:br>
            <a:r>
              <a:rPr lang="ru-RU" sz="2800" dirty="0" smtClean="0">
                <a:solidFill>
                  <a:srgbClr val="002060"/>
                </a:solidFill>
                <a:latin typeface="Franklin Gothic Medium Cond" pitchFamily="34" charset="0"/>
              </a:rPr>
              <a:t>высказываний физических лиц в печатном агитационном материале</a:t>
            </a:r>
            <a:endParaRPr kumimoji="0" lang="ru-RU" sz="2800" b="0" i="0" u="none" strike="noStrike" kern="1200" cap="none" spc="0" normalizeH="0" baseline="0" noProof="0" dirty="0">
              <a:ln>
                <a:noFill/>
              </a:ln>
              <a:solidFill>
                <a:srgbClr val="002060"/>
              </a:solidFill>
              <a:effectLst/>
              <a:uLnTx/>
              <a:uFillTx/>
              <a:latin typeface="Franklin Gothic Medium Cond" pitchFamily="34" charset="0"/>
              <a:ea typeface="+mj-ea"/>
              <a:cs typeface="+mj-cs"/>
            </a:endParaRPr>
          </a:p>
        </p:txBody>
      </p:sp>
      <p:sp>
        <p:nvSpPr>
          <p:cNvPr id="2" name="Заголовок 1"/>
          <p:cNvSpPr>
            <a:spLocks noGrp="1"/>
          </p:cNvSpPr>
          <p:nvPr>
            <p:ph type="title"/>
          </p:nvPr>
        </p:nvSpPr>
        <p:spPr>
          <a:xfrm>
            <a:off x="107504" y="123478"/>
            <a:ext cx="2664296" cy="1008112"/>
          </a:xfrm>
          <a:solidFill>
            <a:srgbClr val="E6B88A"/>
          </a:solidFill>
        </p:spPr>
        <p:txBody>
          <a:bodyPr>
            <a:noAutofit/>
          </a:bodyPr>
          <a:lstStyle/>
          <a:p>
            <a:r>
              <a:rPr lang="ru-RU" sz="1500" dirty="0" smtClean="0"/>
              <a:t>Деятельность кандидата,</a:t>
            </a:r>
            <a:br>
              <a:rPr lang="ru-RU" sz="1500" dirty="0" smtClean="0"/>
            </a:br>
            <a:r>
              <a:rPr lang="ru-RU" sz="1500" dirty="0" smtClean="0"/>
              <a:t>политической партии</a:t>
            </a:r>
            <a:endParaRPr lang="ru-RU" sz="1500" dirty="0"/>
          </a:p>
        </p:txBody>
      </p:sp>
      <p:sp>
        <p:nvSpPr>
          <p:cNvPr id="3" name="Содержимое 2"/>
          <p:cNvSpPr>
            <a:spLocks noGrp="1"/>
          </p:cNvSpPr>
          <p:nvPr>
            <p:ph idx="1"/>
          </p:nvPr>
        </p:nvSpPr>
        <p:spPr/>
        <p:txBody>
          <a:bodyPr>
            <a:normAutofit/>
          </a:bodyPr>
          <a:lstStyle/>
          <a:p>
            <a:r>
              <a:rPr lang="ru-RU" sz="2800" dirty="0" smtClean="0"/>
              <a:t>Кандидат среди неопределенного круга лиц:</a:t>
            </a:r>
            <a:endParaRPr lang="ru-RU" sz="2800" dirty="0"/>
          </a:p>
        </p:txBody>
      </p:sp>
      <p:pic>
        <p:nvPicPr>
          <p:cNvPr id="4" name="Рисунок 3" descr="scn6FD3строители1.JPG"/>
          <p:cNvPicPr>
            <a:picLocks noChangeAspect="1"/>
          </p:cNvPicPr>
          <p:nvPr/>
        </p:nvPicPr>
        <p:blipFill>
          <a:blip r:embed="rId2" cstate="print"/>
          <a:stretch>
            <a:fillRect/>
          </a:stretch>
        </p:blipFill>
        <p:spPr>
          <a:xfrm>
            <a:off x="1115617" y="1779662"/>
            <a:ext cx="6912768" cy="313234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0" presetClass="entr" presetSubtype="0" fill="hold" nodeType="afterEffect">
                                  <p:stCondLst>
                                    <p:cond delay="150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600"/>
                            </p:stCondLst>
                            <p:childTnLst>
                              <p:par>
                                <p:cTn id="15" presetID="5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1470"/>
            <a:ext cx="8686800" cy="1620180"/>
          </a:xfrm>
        </p:spPr>
        <p:txBody>
          <a:bodyPr>
            <a:normAutofit fontScale="90000"/>
          </a:bodyPr>
          <a:lstStyle/>
          <a:p>
            <a:pPr algn="ctr"/>
            <a:r>
              <a:rPr lang="ru-RU" sz="3100" b="1" dirty="0" smtClean="0"/>
              <a:t>письмо ЦИК России</a:t>
            </a:r>
            <a:r>
              <a:rPr lang="ru-RU" sz="3100" b="1" u="sng" dirty="0" smtClean="0"/>
              <a:t/>
            </a:r>
            <a:br>
              <a:rPr lang="ru-RU" sz="3100" b="1" u="sng" dirty="0" smtClean="0"/>
            </a:br>
            <a:r>
              <a:rPr lang="ru-RU" sz="3100" b="1" u="sng" dirty="0" smtClean="0"/>
              <a:t>от 2 сентября 2016 года № 05-33/9931</a:t>
            </a:r>
            <a:r>
              <a:rPr lang="ru-RU" b="1" u="sng" dirty="0" smtClean="0"/>
              <a:t/>
            </a:r>
            <a:br>
              <a:rPr lang="ru-RU" b="1" u="sng" dirty="0" smtClean="0"/>
            </a:br>
            <a:r>
              <a:rPr lang="ru-RU" sz="2000" dirty="0" smtClean="0"/>
              <a:t>Правовая позиция по вопросу использования изображений кандидата среди неопределенного круга лиц, одобренная на заседании ЦИК России 31 августа 2016 года</a:t>
            </a:r>
            <a:endParaRPr lang="ru-RU" sz="2000" dirty="0"/>
          </a:p>
        </p:txBody>
      </p:sp>
      <p:pic>
        <p:nvPicPr>
          <p:cNvPr id="2050" name="Picture 2"/>
          <p:cNvPicPr>
            <a:picLocks noChangeAspect="1" noChangeArrowheads="1"/>
          </p:cNvPicPr>
          <p:nvPr/>
        </p:nvPicPr>
        <p:blipFill>
          <a:blip r:embed="rId2" cstate="print"/>
          <a:srcRect/>
          <a:stretch>
            <a:fillRect/>
          </a:stretch>
        </p:blipFill>
        <p:spPr bwMode="auto">
          <a:xfrm>
            <a:off x="1259632" y="1851670"/>
            <a:ext cx="6696744" cy="313127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0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ЕАО0003.jpg"/>
          <p:cNvPicPr>
            <a:picLocks noChangeAspect="1"/>
          </p:cNvPicPr>
          <p:nvPr/>
        </p:nvPicPr>
        <p:blipFill>
          <a:blip r:embed="rId2" cstate="print"/>
          <a:stretch>
            <a:fillRect/>
          </a:stretch>
        </p:blipFill>
        <p:spPr>
          <a:xfrm>
            <a:off x="251520" y="2445744"/>
            <a:ext cx="4320480" cy="2697757"/>
          </a:xfrm>
          <a:prstGeom prst="rect">
            <a:avLst/>
          </a:prstGeom>
        </p:spPr>
      </p:pic>
      <p:pic>
        <p:nvPicPr>
          <p:cNvPr id="6" name="Рисунок 5" descr="ЕАО0002.jpg"/>
          <p:cNvPicPr>
            <a:picLocks noChangeAspect="1"/>
          </p:cNvPicPr>
          <p:nvPr/>
        </p:nvPicPr>
        <p:blipFill>
          <a:blip r:embed="rId3" cstate="print"/>
          <a:stretch>
            <a:fillRect/>
          </a:stretch>
        </p:blipFill>
        <p:spPr>
          <a:xfrm>
            <a:off x="3923928" y="1779662"/>
            <a:ext cx="4932040" cy="2858252"/>
          </a:xfrm>
          <a:prstGeom prst="rect">
            <a:avLst/>
          </a:prstGeom>
        </p:spPr>
      </p:pic>
      <p:sp>
        <p:nvSpPr>
          <p:cNvPr id="5" name="Заголовок 1"/>
          <p:cNvSpPr txBox="1">
            <a:spLocks/>
          </p:cNvSpPr>
          <p:nvPr/>
        </p:nvSpPr>
        <p:spPr>
          <a:xfrm>
            <a:off x="2843808" y="141480"/>
            <a:ext cx="6120680" cy="864096"/>
          </a:xfrm>
          <a:prstGeom prst="rect">
            <a:avLst/>
          </a:prstGeom>
          <a:solidFill>
            <a:srgbClr val="A0CACC"/>
          </a:solidFill>
          <a:ln>
            <a:solidFill>
              <a:schemeClr val="accent1">
                <a:shade val="70000"/>
                <a:satMod val="150000"/>
              </a:schemeClr>
            </a:solidFill>
          </a:ln>
        </p:spPr>
        <p:txBody>
          <a:bodyPr vert="horz" anchor="b">
            <a:normAutofit fontScale="75000" lnSpcReduction="20000"/>
          </a:bodyPr>
          <a:lstStyle/>
          <a:p>
            <a:pPr lvl="0" algn="ctr">
              <a:spcBef>
                <a:spcPct val="0"/>
              </a:spcBef>
            </a:pPr>
            <a:r>
              <a:rPr lang="ru-RU" sz="2800" dirty="0" smtClean="0">
                <a:solidFill>
                  <a:srgbClr val="002060"/>
                </a:solidFill>
                <a:latin typeface="Franklin Gothic Medium Cond" pitchFamily="34" charset="0"/>
              </a:rPr>
              <a:t>Использование </a:t>
            </a:r>
            <a:r>
              <a:rPr lang="ru-RU" sz="2800" b="1" dirty="0" smtClean="0">
                <a:solidFill>
                  <a:srgbClr val="002060"/>
                </a:solidFill>
                <a:latin typeface="Franklin Gothic Medium Cond" pitchFamily="34" charset="0"/>
              </a:rPr>
              <a:t>изображений</a:t>
            </a:r>
            <a:r>
              <a:rPr lang="ru-RU" sz="2800" dirty="0" smtClean="0">
                <a:solidFill>
                  <a:srgbClr val="002060"/>
                </a:solidFill>
                <a:latin typeface="Franklin Gothic Medium Cond" pitchFamily="34" charset="0"/>
              </a:rPr>
              <a:t> и высказываний физических лиц</a:t>
            </a:r>
            <a:br>
              <a:rPr lang="ru-RU" sz="2800" dirty="0" smtClean="0">
                <a:solidFill>
                  <a:srgbClr val="002060"/>
                </a:solidFill>
                <a:latin typeface="Franklin Gothic Medium Cond" pitchFamily="34" charset="0"/>
              </a:rPr>
            </a:br>
            <a:r>
              <a:rPr lang="ru-RU" sz="2800" dirty="0" smtClean="0">
                <a:solidFill>
                  <a:srgbClr val="002060"/>
                </a:solidFill>
                <a:latin typeface="Franklin Gothic Medium Cond" pitchFamily="34" charset="0"/>
              </a:rPr>
              <a:t>в печатном агитационном материале</a:t>
            </a:r>
            <a:endParaRPr kumimoji="0" lang="ru-RU" sz="2800" b="0" i="0" u="none" strike="noStrike" kern="1200" cap="none" spc="0" normalizeH="0" baseline="0" noProof="0" dirty="0">
              <a:ln>
                <a:noFill/>
              </a:ln>
              <a:solidFill>
                <a:srgbClr val="002060"/>
              </a:solidFill>
              <a:effectLst/>
              <a:uLnTx/>
              <a:uFillTx/>
              <a:latin typeface="Franklin Gothic Medium Cond" pitchFamily="34" charset="0"/>
              <a:ea typeface="+mj-ea"/>
              <a:cs typeface="+mj-cs"/>
            </a:endParaRPr>
          </a:p>
        </p:txBody>
      </p:sp>
      <p:sp>
        <p:nvSpPr>
          <p:cNvPr id="2" name="Заголовок 1"/>
          <p:cNvSpPr>
            <a:spLocks noGrp="1"/>
          </p:cNvSpPr>
          <p:nvPr>
            <p:ph type="title"/>
          </p:nvPr>
        </p:nvSpPr>
        <p:spPr>
          <a:xfrm>
            <a:off x="107504" y="141480"/>
            <a:ext cx="2664296" cy="864096"/>
          </a:xfrm>
          <a:solidFill>
            <a:srgbClr val="E6B88A"/>
          </a:solidFill>
        </p:spPr>
        <p:txBody>
          <a:bodyPr>
            <a:normAutofit/>
          </a:bodyPr>
          <a:lstStyle/>
          <a:p>
            <a:r>
              <a:rPr lang="ru-RU" sz="1500" dirty="0" smtClean="0"/>
              <a:t>Деятельность кандидата,</a:t>
            </a:r>
            <a:br>
              <a:rPr lang="ru-RU" sz="1500" dirty="0" smtClean="0"/>
            </a:br>
            <a:r>
              <a:rPr lang="ru-RU" sz="1500" dirty="0" smtClean="0"/>
              <a:t>политической партии</a:t>
            </a:r>
            <a:endParaRPr lang="ru-RU" sz="1500" dirty="0"/>
          </a:p>
        </p:txBody>
      </p:sp>
      <p:sp>
        <p:nvSpPr>
          <p:cNvPr id="3" name="Содержимое 2"/>
          <p:cNvSpPr>
            <a:spLocks noGrp="1"/>
          </p:cNvSpPr>
          <p:nvPr>
            <p:ph idx="1"/>
          </p:nvPr>
        </p:nvSpPr>
        <p:spPr>
          <a:xfrm>
            <a:off x="323528" y="1059583"/>
            <a:ext cx="8686800" cy="918102"/>
          </a:xfrm>
        </p:spPr>
        <p:txBody>
          <a:bodyPr>
            <a:normAutofit/>
          </a:bodyPr>
          <a:lstStyle/>
          <a:p>
            <a:r>
              <a:rPr lang="ru-RU" sz="2500" dirty="0" smtClean="0"/>
              <a:t>Совместный печатный агитационный</a:t>
            </a:r>
            <a:br>
              <a:rPr lang="ru-RU" sz="2500" dirty="0" smtClean="0"/>
            </a:br>
            <a:r>
              <a:rPr lang="ru-RU" sz="2500" dirty="0" smtClean="0"/>
              <a:t>материал (незаконный!):</a:t>
            </a:r>
            <a:endParaRPr lang="ru-RU" sz="2500" dirty="0"/>
          </a:p>
        </p:txBody>
      </p:sp>
      <p:cxnSp>
        <p:nvCxnSpPr>
          <p:cNvPr id="8" name="Прямая со стрелкой 7"/>
          <p:cNvCxnSpPr>
            <a:stCxn id="12" idx="1"/>
          </p:cNvCxnSpPr>
          <p:nvPr/>
        </p:nvCxnSpPr>
        <p:spPr>
          <a:xfrm flipH="1" flipV="1">
            <a:off x="2915816" y="4868610"/>
            <a:ext cx="1944216" cy="132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0032" y="4620280"/>
            <a:ext cx="3600400" cy="523220"/>
          </a:xfrm>
          <a:prstGeom prst="rect">
            <a:avLst/>
          </a:prstGeom>
          <a:noFill/>
        </p:spPr>
        <p:txBody>
          <a:bodyPr wrap="square" rtlCol="0">
            <a:spAutoFit/>
          </a:bodyPr>
          <a:lstStyle/>
          <a:p>
            <a:r>
              <a:rPr lang="ru-RU" sz="1400" dirty="0" smtClean="0"/>
              <a:t>Все реквизиты присутствуют.</a:t>
            </a:r>
            <a:br>
              <a:rPr lang="ru-RU" sz="1400" dirty="0" smtClean="0"/>
            </a:br>
            <a:r>
              <a:rPr lang="ru-RU" sz="1400" dirty="0" smtClean="0"/>
              <a:t>Оплачен из фондов обоих кандидатов.</a:t>
            </a:r>
          </a:p>
        </p:txBody>
      </p:sp>
      <p:sp>
        <p:nvSpPr>
          <p:cNvPr id="16" name="TextBox 15"/>
          <p:cNvSpPr txBox="1"/>
          <p:nvPr/>
        </p:nvSpPr>
        <p:spPr>
          <a:xfrm>
            <a:off x="395536" y="1923678"/>
            <a:ext cx="3240360" cy="523220"/>
          </a:xfrm>
          <a:prstGeom prst="rect">
            <a:avLst/>
          </a:prstGeom>
          <a:noFill/>
        </p:spPr>
        <p:txBody>
          <a:bodyPr wrap="square" rtlCol="0">
            <a:spAutoFit/>
          </a:bodyPr>
          <a:lstStyle/>
          <a:p>
            <a:r>
              <a:rPr lang="ru-RU" sz="1400" dirty="0" smtClean="0"/>
              <a:t>Изображение кандидата в депутаты Государственной Думы ФС РФ</a:t>
            </a:r>
          </a:p>
        </p:txBody>
      </p:sp>
      <p:cxnSp>
        <p:nvCxnSpPr>
          <p:cNvPr id="17" name="Прямая со стрелкой 16"/>
          <p:cNvCxnSpPr/>
          <p:nvPr/>
        </p:nvCxnSpPr>
        <p:spPr>
          <a:xfrm>
            <a:off x="3275856" y="2067694"/>
            <a:ext cx="86409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2200" y="1059582"/>
            <a:ext cx="2664296" cy="738664"/>
          </a:xfrm>
          <a:prstGeom prst="rect">
            <a:avLst/>
          </a:prstGeom>
          <a:noFill/>
        </p:spPr>
        <p:txBody>
          <a:bodyPr wrap="square" rtlCol="0">
            <a:spAutoFit/>
          </a:bodyPr>
          <a:lstStyle/>
          <a:p>
            <a:pPr algn="ctr"/>
            <a:r>
              <a:rPr lang="ru-RU" sz="1400" dirty="0" smtClean="0"/>
              <a:t>Изображение кандидата в депутаты Законодательного Собрания…</a:t>
            </a:r>
          </a:p>
        </p:txBody>
      </p:sp>
      <p:cxnSp>
        <p:nvCxnSpPr>
          <p:cNvPr id="20" name="Прямая со стрелкой 19"/>
          <p:cNvCxnSpPr/>
          <p:nvPr/>
        </p:nvCxnSpPr>
        <p:spPr>
          <a:xfrm>
            <a:off x="8316416" y="1563638"/>
            <a:ext cx="144016"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7" presetClass="entr" presetSubtype="0" fill="hold" nodeType="afterEffect">
                                  <p:stCondLst>
                                    <p:cond delay="100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p:stCondLst>
                              <p:cond delay="3620"/>
                            </p:stCondLst>
                            <p:childTnLst>
                              <p:par>
                                <p:cTn id="15" presetID="47"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62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620"/>
                            </p:stCondLst>
                            <p:childTnLst>
                              <p:par>
                                <p:cTn id="27" presetID="5" presetClass="entr" presetSubtype="10" fill="hold" grpId="0" nodeType="after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par>
                          <p:cTn id="30" fill="hold">
                            <p:stCondLst>
                              <p:cond delay="8120"/>
                            </p:stCondLst>
                            <p:childTnLst>
                              <p:par>
                                <p:cTn id="31" presetID="18" presetClass="entr" presetSubtype="1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par>
                          <p:cTn id="34" fill="hold">
                            <p:stCondLst>
                              <p:cond delay="8620"/>
                            </p:stCondLst>
                            <p:childTnLst>
                              <p:par>
                                <p:cTn id="35" presetID="5" presetClass="entr" presetSubtype="10"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par>
                          <p:cTn id="38" fill="hold">
                            <p:stCondLst>
                              <p:cond delay="10120"/>
                            </p:stCondLst>
                            <p:childTnLst>
                              <p:par>
                                <p:cTn id="39" presetID="18" presetClass="entr" presetSubtype="1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Left)">
                                      <p:cBhvr>
                                        <p:cTn id="41" dur="500"/>
                                        <p:tgtEl>
                                          <p:spTgt spid="17"/>
                                        </p:tgtEl>
                                      </p:cBhvr>
                                    </p:animEffect>
                                  </p:childTnLst>
                                </p:cTn>
                              </p:par>
                            </p:childTnLst>
                          </p:cTn>
                        </p:par>
                        <p:par>
                          <p:cTn id="42" fill="hold">
                            <p:stCondLst>
                              <p:cond delay="10620"/>
                            </p:stCondLst>
                            <p:childTnLst>
                              <p:par>
                                <p:cTn id="43" presetID="5" presetClass="entr" presetSubtype="1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par>
                          <p:cTn id="46" fill="hold">
                            <p:stCondLst>
                              <p:cond delay="11620"/>
                            </p:stCondLst>
                            <p:childTnLst>
                              <p:par>
                                <p:cTn id="47" presetID="18" presetClass="entr" presetSubtype="1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down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11510"/>
            <a:ext cx="8686800" cy="628650"/>
          </a:xfrm>
        </p:spPr>
        <p:txBody>
          <a:bodyPr>
            <a:normAutofit fontScale="90000"/>
          </a:bodyPr>
          <a:lstStyle/>
          <a:p>
            <a:pPr algn="ctr"/>
            <a:r>
              <a:rPr lang="ru-RU" dirty="0" smtClean="0"/>
              <a:t>Постановление ЦИК России</a:t>
            </a:r>
            <a:br>
              <a:rPr lang="ru-RU" dirty="0" smtClean="0"/>
            </a:br>
            <a:r>
              <a:rPr lang="ru-RU" dirty="0" smtClean="0"/>
              <a:t>от 19 августа 2016 года № 40/395-7</a:t>
            </a: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123728" y="1275606"/>
            <a:ext cx="4752528" cy="3748711"/>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0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41480"/>
            <a:ext cx="6003776" cy="990110"/>
          </a:xfrm>
          <a:solidFill>
            <a:srgbClr val="ADBE56"/>
          </a:solidFill>
          <a:ln>
            <a:solidFill>
              <a:schemeClr val="accent1">
                <a:shade val="70000"/>
                <a:satMod val="150000"/>
              </a:schemeClr>
            </a:solidFill>
          </a:ln>
        </p:spPr>
        <p:txBody>
          <a:bodyPr>
            <a:noAutofit/>
          </a:bodyPr>
          <a:lstStyle/>
          <a:p>
            <a:pPr algn="ctr"/>
            <a:r>
              <a:rPr lang="ru-RU" sz="2400" dirty="0" smtClean="0">
                <a:solidFill>
                  <a:srgbClr val="050060"/>
                </a:solidFill>
                <a:latin typeface="Franklin Gothic Medium Cond" pitchFamily="34" charset="0"/>
              </a:rPr>
              <a:t>Использование преимуществ должностного или служебного положения</a:t>
            </a:r>
            <a:endParaRPr lang="ru-RU" sz="2400" dirty="0">
              <a:solidFill>
                <a:srgbClr val="050060"/>
              </a:solidFill>
              <a:latin typeface="Franklin Gothic Medium Cond" pitchFamily="34" charset="0"/>
            </a:endParaRPr>
          </a:p>
        </p:txBody>
      </p:sp>
      <p:sp>
        <p:nvSpPr>
          <p:cNvPr id="3" name="Содержимое 2"/>
          <p:cNvSpPr>
            <a:spLocks noGrp="1"/>
          </p:cNvSpPr>
          <p:nvPr>
            <p:ph idx="1"/>
          </p:nvPr>
        </p:nvSpPr>
        <p:spPr>
          <a:xfrm>
            <a:off x="304800" y="1165621"/>
            <a:ext cx="8686800" cy="3620375"/>
          </a:xfrm>
        </p:spPr>
        <p:txBody>
          <a:bodyPr>
            <a:normAutofit fontScale="55000" lnSpcReduction="20000"/>
          </a:bodyPr>
          <a:lstStyle/>
          <a:p>
            <a:pPr marL="0" indent="0"/>
            <a:r>
              <a:rPr lang="ru-RU" b="1" dirty="0" smtClean="0"/>
              <a:t> Статьей 5.45 Кодекса Российской Федерации об административных правонарушениях </a:t>
            </a:r>
            <a:r>
              <a:rPr lang="ru-RU" dirty="0" smtClean="0"/>
              <a:t>установлена ответственность за</a:t>
            </a:r>
          </a:p>
          <a:p>
            <a:pPr marL="0" indent="0" algn="just">
              <a:buNone/>
            </a:pPr>
            <a:r>
              <a:rPr lang="ru-RU" dirty="0" smtClean="0"/>
              <a:t>использование лицом, замещающим государственную или муниципальную должность, либо находящимся на государственной или муниципальной службе, либо являющимся членом органа управления организации независимо от формы собственности (в организации, высшим органом управления которой является собрание, - членом органа, осуществляющего руководство деятельностью этой организации), за исключением политической партии, преимуществ своего должностного или служебного положения в целях выдвижения и (или) избрания кандидата, списка кандидатов, выдвижения и (или) поддержки инициативы проведения референдума, получения того или иного ответа на вопрос (вопросы) референдума.</a:t>
            </a:r>
          </a:p>
          <a:p>
            <a:pPr marL="0" indent="0"/>
            <a:r>
              <a:rPr lang="ru-RU" dirty="0" smtClean="0"/>
              <a:t> Дела об административных правонарушениях, предусмотренных статьей 5.45 </a:t>
            </a:r>
            <a:r>
              <a:rPr lang="ru-RU" dirty="0" err="1" smtClean="0"/>
              <a:t>КоАП</a:t>
            </a:r>
            <a:r>
              <a:rPr lang="ru-RU" dirty="0" smtClean="0"/>
              <a:t> РФ, возбуждаются </a:t>
            </a:r>
            <a:r>
              <a:rPr lang="ru-RU" b="1" dirty="0" smtClean="0"/>
              <a:t>прокурором.</a:t>
            </a:r>
            <a:endParaRPr lang="ru-RU" dirty="0" smtClean="0"/>
          </a:p>
        </p:txBody>
      </p:sp>
      <p:sp>
        <p:nvSpPr>
          <p:cNvPr id="4" name="Заголовок 1"/>
          <p:cNvSpPr txBox="1">
            <a:spLocks/>
          </p:cNvSpPr>
          <p:nvPr/>
        </p:nvSpPr>
        <p:spPr>
          <a:xfrm>
            <a:off x="251520" y="141480"/>
            <a:ext cx="2664296" cy="990110"/>
          </a:xfrm>
          <a:prstGeom prst="rect">
            <a:avLst/>
          </a:prstGeom>
          <a:solidFill>
            <a:srgbClr val="E6B88A"/>
          </a:solidFill>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Деятельность кандидата,</a:t>
            </a:r>
            <a:b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политической партии</a:t>
            </a:r>
            <a:endParaRPr kumimoji="0" lang="ru-RU" sz="15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7" presetClass="entr" presetSubtype="0" fill="hold" nodeType="afterEffect">
                                  <p:stCondLst>
                                    <p:cond delay="1000"/>
                                  </p:stCondLst>
                                  <p:iterate type="lt">
                                    <p:tmPct val="50000"/>
                                  </p:iterate>
                                  <p:childTnLst>
                                    <p:set>
                                      <p:cBhvr>
                                        <p:cTn id="1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41480"/>
            <a:ext cx="6003776" cy="864096"/>
          </a:xfrm>
          <a:solidFill>
            <a:srgbClr val="C99ECE"/>
          </a:solidFill>
          <a:ln>
            <a:solidFill>
              <a:schemeClr val="accent1">
                <a:shade val="70000"/>
                <a:satMod val="150000"/>
              </a:schemeClr>
            </a:solidFill>
          </a:ln>
        </p:spPr>
        <p:txBody>
          <a:bodyPr>
            <a:noAutofit/>
          </a:bodyPr>
          <a:lstStyle/>
          <a:p>
            <a:pPr algn="ctr"/>
            <a:r>
              <a:rPr lang="ru-RU" sz="2800" dirty="0" smtClean="0">
                <a:solidFill>
                  <a:srgbClr val="050060"/>
                </a:solidFill>
                <a:latin typeface="Franklin Gothic Medium Cond" pitchFamily="34" charset="0"/>
              </a:rPr>
              <a:t>подкуп</a:t>
            </a:r>
            <a:endParaRPr lang="ru-RU" sz="2800" dirty="0">
              <a:solidFill>
                <a:srgbClr val="050060"/>
              </a:solidFill>
              <a:latin typeface="Franklin Gothic Medium Cond" pitchFamily="34" charset="0"/>
            </a:endParaRPr>
          </a:p>
        </p:txBody>
      </p:sp>
      <p:sp>
        <p:nvSpPr>
          <p:cNvPr id="4" name="Заголовок 1"/>
          <p:cNvSpPr txBox="1">
            <a:spLocks/>
          </p:cNvSpPr>
          <p:nvPr/>
        </p:nvSpPr>
        <p:spPr>
          <a:xfrm>
            <a:off x="251520" y="141480"/>
            <a:ext cx="2664296" cy="864096"/>
          </a:xfrm>
          <a:prstGeom prst="rect">
            <a:avLst/>
          </a:prstGeom>
          <a:solidFill>
            <a:srgbClr val="E6B88A"/>
          </a:solidFill>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Деятельность кандидата,</a:t>
            </a:r>
            <a:b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политической партии</a:t>
            </a:r>
            <a:endParaRPr kumimoji="0" lang="ru-RU" sz="15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Содержимое 2"/>
          <p:cNvSpPr>
            <a:spLocks noGrp="1"/>
          </p:cNvSpPr>
          <p:nvPr>
            <p:ph idx="1"/>
          </p:nvPr>
        </p:nvSpPr>
        <p:spPr>
          <a:xfrm>
            <a:off x="304800" y="1165621"/>
            <a:ext cx="8686800" cy="3674381"/>
          </a:xfrm>
        </p:spPr>
        <p:txBody>
          <a:bodyPr>
            <a:normAutofit fontScale="77500" lnSpcReduction="20000"/>
          </a:bodyPr>
          <a:lstStyle/>
          <a:p>
            <a:pPr marL="0" indent="0"/>
            <a:r>
              <a:rPr lang="ru-RU" b="1" dirty="0" smtClean="0"/>
              <a:t> Статьей 5.16 Кодекса Российской Федерации об административных правонарушениях </a:t>
            </a:r>
            <a:r>
              <a:rPr lang="ru-RU" dirty="0" smtClean="0"/>
              <a:t>установлена ответственность за</a:t>
            </a:r>
          </a:p>
          <a:p>
            <a:pPr marL="0" indent="0" algn="just">
              <a:buNone/>
            </a:pPr>
            <a:r>
              <a:rPr lang="ru-RU" dirty="0" smtClean="0"/>
              <a:t>подкуп избирателей, участников референдума, если эти действия не содержат уголовно наказуемого деяния, либо осуществление благотворительной деятельности с нарушением законодательства о выборах и референдумах.</a:t>
            </a:r>
          </a:p>
          <a:p>
            <a:pPr marL="0" indent="0"/>
            <a:r>
              <a:rPr lang="ru-RU" dirty="0" smtClean="0"/>
              <a:t> Протоколы об административных правонарушениях, предусмотренных статьей 5.16 </a:t>
            </a:r>
            <a:r>
              <a:rPr lang="ru-RU" dirty="0" err="1" smtClean="0"/>
              <a:t>КоАП</a:t>
            </a:r>
            <a:r>
              <a:rPr lang="ru-RU" dirty="0" smtClean="0"/>
              <a:t> РФ, вправе составлять должностные лица органов внутренних дел (</a:t>
            </a:r>
            <a:r>
              <a:rPr lang="ru-RU" b="1" dirty="0" smtClean="0"/>
              <a:t>полиции</a:t>
            </a:r>
            <a:r>
              <a:rPr lang="ru-RU" dirty="0" smtClean="0"/>
              <a:t>)</a:t>
            </a:r>
            <a:r>
              <a:rPr lang="ru-RU" b="1" dirty="0" smtClean="0"/>
              <a:t>.</a:t>
            </a:r>
          </a:p>
          <a:p>
            <a:endParaRPr lang="ru-RU"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7" presetClass="entr" presetSubtype="0" fill="hold" nodeType="afterEffect">
                                  <p:stCondLst>
                                    <p:cond delay="1000"/>
                                  </p:stCondLst>
                                  <p:iterate type="lt">
                                    <p:tmPct val="50000"/>
                                  </p:iterate>
                                  <p:childTnLst>
                                    <p:set>
                                      <p:cBhvr>
                                        <p:cTn id="10"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1"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13" dur="80"/>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329612"/>
            <a:ext cx="8686800" cy="3186354"/>
          </a:xfrm>
        </p:spPr>
        <p:txBody>
          <a:bodyPr>
            <a:normAutofit fontScale="70000" lnSpcReduction="20000"/>
          </a:bodyPr>
          <a:lstStyle/>
          <a:p>
            <a:pPr algn="just"/>
            <a:r>
              <a:rPr lang="ru-RU" dirty="0" smtClean="0"/>
              <a:t>«не может быть признано агитацией информирование избирателей через средства массовой информации, в том числе об имевших место агитационных призывах голосовать за или против кандидата или о других агитационных действиях, предусмотренных пунктом 2 статьи 48 </a:t>
            </a:r>
            <a:r>
              <a:rPr lang="ru-RU" i="1" dirty="0" smtClean="0"/>
              <a:t>Федерального закона об основных гарантиях избирательных прав</a:t>
            </a:r>
            <a:r>
              <a:rPr lang="ru-RU" dirty="0" smtClean="0"/>
              <a:t>, без выявления соответствующей </a:t>
            </a:r>
            <a:r>
              <a:rPr lang="ru-RU" b="1" dirty="0" smtClean="0"/>
              <a:t>непосредственно агитационной цели</a:t>
            </a:r>
            <a:r>
              <a:rPr lang="ru-RU" dirty="0" smtClean="0"/>
              <a:t>, наличие либо отсутствие которой во всяком случае подлежит установлению судами общей юрисдикции и (или) иными </a:t>
            </a:r>
            <a:r>
              <a:rPr lang="ru-RU" dirty="0" err="1" smtClean="0"/>
              <a:t>правоприменителями</a:t>
            </a:r>
            <a:r>
              <a:rPr lang="ru-RU" dirty="0" smtClean="0"/>
              <a:t> при оценке ими тех или иных конкретных действий как противозаконной предвыборной агитации».</a:t>
            </a:r>
          </a:p>
        </p:txBody>
      </p:sp>
      <p:sp>
        <p:nvSpPr>
          <p:cNvPr id="4" name="Заголовок 1"/>
          <p:cNvSpPr>
            <a:spLocks noGrp="1"/>
          </p:cNvSpPr>
          <p:nvPr>
            <p:ph type="title"/>
          </p:nvPr>
        </p:nvSpPr>
        <p:spPr>
          <a:xfrm>
            <a:off x="179512" y="141480"/>
            <a:ext cx="2736304" cy="810090"/>
          </a:xfrm>
          <a:solidFill>
            <a:srgbClr val="92D050"/>
          </a:solidFill>
        </p:spPr>
        <p:txBody>
          <a:bodyPr>
            <a:normAutofit/>
          </a:bodyPr>
          <a:lstStyle/>
          <a:p>
            <a:pPr algn="ctr"/>
            <a:r>
              <a:rPr lang="ru-RU" sz="2100" dirty="0" smtClean="0"/>
              <a:t>Деятельность </a:t>
            </a:r>
            <a:r>
              <a:rPr lang="ru-RU" sz="2100" dirty="0" err="1" smtClean="0"/>
              <a:t>сми</a:t>
            </a:r>
            <a:endParaRPr lang="ru-RU" sz="2100" dirty="0"/>
          </a:p>
        </p:txBody>
      </p:sp>
      <p:sp>
        <p:nvSpPr>
          <p:cNvPr id="5" name="Заголовок 1"/>
          <p:cNvSpPr txBox="1">
            <a:spLocks/>
          </p:cNvSpPr>
          <p:nvPr/>
        </p:nvSpPr>
        <p:spPr>
          <a:xfrm>
            <a:off x="2987824" y="141480"/>
            <a:ext cx="5976664" cy="810090"/>
          </a:xfrm>
          <a:prstGeom prst="rect">
            <a:avLst/>
          </a:prstGeom>
          <a:solidFill>
            <a:srgbClr val="A0CACC"/>
          </a:solidFill>
          <a:ln>
            <a:solidFill>
              <a:schemeClr val="accent1">
                <a:shade val="70000"/>
                <a:satMod val="150000"/>
              </a:schemeClr>
            </a:solidFill>
          </a:ln>
        </p:spPr>
        <p:txBody>
          <a:bodyPr vert="horz" anchor="b">
            <a:normAutofit fontScale="90000" lnSpcReduction="10000"/>
          </a:bodyPr>
          <a:lstStyle/>
          <a:p>
            <a:pPr lvl="0" algn="ctr">
              <a:spcBef>
                <a:spcPct val="0"/>
              </a:spcBef>
            </a:pPr>
            <a:r>
              <a:rPr lang="ru-RU" sz="2800" dirty="0" smtClean="0">
                <a:solidFill>
                  <a:srgbClr val="002060"/>
                </a:solidFill>
                <a:latin typeface="Franklin Gothic Medium Cond" pitchFamily="34" charset="0"/>
              </a:rPr>
              <a:t>Постановление Конституционного Суда РФ от 30.10.2003 г. № 15-П</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1" nodeType="after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par>
                          <p:cTn id="7" fill="hold">
                            <p:stCondLst>
                              <p:cond delay="1560"/>
                            </p:stCondLst>
                            <p:childTnLst>
                              <p:par>
                                <p:cTn id="8" presetID="15" presetClass="emph" presetSubtype="0" grpId="3" nodeType="afterEffect">
                                  <p:stCondLst>
                                    <p:cond delay="0"/>
                                  </p:stCondLst>
                                  <p:iterate type="lt">
                                    <p:tmAbs val="25"/>
                                  </p:iterate>
                                  <p:childTnLst>
                                    <p:set>
                                      <p:cBhvr override="childStyle">
                                        <p:cTn id="9" dur="indefinite"/>
                                        <p:tgtEl>
                                          <p:spTgt spid="5"/>
                                        </p:tgtEl>
                                        <p:attrNameLst>
                                          <p:attrName>style.fontWeight</p:attrName>
                                        </p:attrNameLst>
                                      </p:cBhvr>
                                      <p:to>
                                        <p:strVal val="bold"/>
                                      </p:to>
                                    </p:set>
                                  </p:childTnLst>
                                </p:cTn>
                              </p:par>
                            </p:childTnLst>
                          </p:cTn>
                        </p:par>
                        <p:par>
                          <p:cTn id="10" fill="hold">
                            <p:stCondLst>
                              <p:cond delay="2910"/>
                            </p:stCondLst>
                            <p:childTnLst>
                              <p:par>
                                <p:cTn id="11" presetID="27" presetClass="emph" presetSubtype="0" fill="hold" grpId="2" nodeType="afterEffect">
                                  <p:stCondLst>
                                    <p:cond delay="0"/>
                                  </p:stCondLst>
                                  <p:iterate type="lt">
                                    <p:tmPct val="0"/>
                                  </p:iterate>
                                  <p:childTnLst>
                                    <p:animClr clrSpc="rgb" dir="cw">
                                      <p:cBhvr override="childStyle">
                                        <p:cTn id="12" dur="250" autoRev="1" fill="hold"/>
                                        <p:tgtEl>
                                          <p:spTgt spid="5"/>
                                        </p:tgtEl>
                                        <p:attrNameLst>
                                          <p:attrName>style.color</p:attrName>
                                        </p:attrNameLst>
                                      </p:cBhvr>
                                      <p:to>
                                        <a:schemeClr val="bg1"/>
                                      </p:to>
                                    </p:animClr>
                                    <p:animClr clrSpc="rgb" dir="cw">
                                      <p:cBhvr>
                                        <p:cTn id="13" dur="250" autoRev="1" fill="hold"/>
                                        <p:tgtEl>
                                          <p:spTgt spid="5"/>
                                        </p:tgtEl>
                                        <p:attrNameLst>
                                          <p:attrName>fillcolor</p:attrName>
                                        </p:attrNameLst>
                                      </p:cBhvr>
                                      <p:to>
                                        <a:schemeClr val="bg1"/>
                                      </p:to>
                                    </p:animClr>
                                    <p:set>
                                      <p:cBhvr>
                                        <p:cTn id="14" dur="250" autoRev="1" fill="hold"/>
                                        <p:tgtEl>
                                          <p:spTgt spid="5"/>
                                        </p:tgtEl>
                                        <p:attrNameLst>
                                          <p:attrName>fill.type</p:attrName>
                                        </p:attrNameLst>
                                      </p:cBhvr>
                                      <p:to>
                                        <p:strVal val="solid"/>
                                      </p:to>
                                    </p:set>
                                    <p:set>
                                      <p:cBhvr>
                                        <p:cTn id="15"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5" grpId="3"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385</TotalTime>
  <Words>706</Words>
  <Application>Microsoft Office PowerPoint</Application>
  <PresentationFormat>Экран (16:9)</PresentationFormat>
  <Paragraphs>58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Рассмотрение обращений по вопросам нарушений порядка информационного обеспечения выборов</vt:lpstr>
      <vt:lpstr>ПРЕДМЕТ ОБРАЩЕНИЯ</vt:lpstr>
      <vt:lpstr>Деятельность кандидата, политической партии</vt:lpstr>
      <vt:lpstr>письмо ЦИК России от 2 сентября 2016 года № 05-33/9931 Правовая позиция по вопросу использования изображений кандидата среди неопределенного круга лиц, одобренная на заседании ЦИК России 31 августа 2016 года</vt:lpstr>
      <vt:lpstr>Деятельность кандидата, политической партии</vt:lpstr>
      <vt:lpstr>Постановление ЦИК России от 19 августа 2016 года № 40/395-7</vt:lpstr>
      <vt:lpstr>Использование преимуществ должностного или служебного положения</vt:lpstr>
      <vt:lpstr>подкуп</vt:lpstr>
      <vt:lpstr>Деятельность сми</vt:lpstr>
      <vt:lpstr>Деятельность сми</vt:lpstr>
      <vt:lpstr>Деятельность сми</vt:lpstr>
      <vt:lpstr>Методические рекомендации роскомнадзора</vt:lpstr>
      <vt:lpstr>Нарушения в сети интернет</vt:lpstr>
      <vt:lpstr>Нарушения в сети интернет</vt:lpstr>
      <vt:lpstr>Презентация PowerPoint</vt:lpstr>
      <vt:lpstr>Нарушения в сети интернет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Рассмотрение обращений по вопросам нарушений порядка информационного обеспечения выборов</dc:title>
  <dc:creator>tsvetko</dc:creator>
  <cp:lastModifiedBy>Admin</cp:lastModifiedBy>
  <cp:revision>49</cp:revision>
  <dcterms:created xsi:type="dcterms:W3CDTF">2017-04-21T06:48:30Z</dcterms:created>
  <dcterms:modified xsi:type="dcterms:W3CDTF">2017-04-24T11:47:26Z</dcterms:modified>
</cp:coreProperties>
</file>